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handoutMasterIdLst>
    <p:handoutMasterId r:id="rId31"/>
  </p:handoutMasterIdLst>
  <p:sldIdLst>
    <p:sldId id="256" r:id="rId5"/>
    <p:sldId id="257" r:id="rId6"/>
    <p:sldId id="258" r:id="rId7"/>
    <p:sldId id="259" r:id="rId8"/>
    <p:sldId id="260" r:id="rId9"/>
    <p:sldId id="264" r:id="rId10"/>
    <p:sldId id="270" r:id="rId11"/>
    <p:sldId id="293" r:id="rId12"/>
    <p:sldId id="261" r:id="rId13"/>
    <p:sldId id="265" r:id="rId14"/>
    <p:sldId id="291" r:id="rId15"/>
    <p:sldId id="274" r:id="rId16"/>
    <p:sldId id="292" r:id="rId17"/>
    <p:sldId id="276" r:id="rId18"/>
    <p:sldId id="294" r:id="rId19"/>
    <p:sldId id="280" r:id="rId20"/>
    <p:sldId id="281" r:id="rId21"/>
    <p:sldId id="285" r:id="rId22"/>
    <p:sldId id="284" r:id="rId23"/>
    <p:sldId id="282" r:id="rId24"/>
    <p:sldId id="298" r:id="rId25"/>
    <p:sldId id="295" r:id="rId26"/>
    <p:sldId id="296" r:id="rId27"/>
    <p:sldId id="297" r:id="rId28"/>
    <p:sldId id="299" r:id="rId2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3" autoAdjust="0"/>
    <p:restoredTop sz="94628" autoAdjust="0"/>
  </p:normalViewPr>
  <p:slideViewPr>
    <p:cSldViewPr>
      <p:cViewPr>
        <p:scale>
          <a:sx n="77" d="100"/>
          <a:sy n="77" d="100"/>
        </p:scale>
        <p:origin x="-108" y="564"/>
      </p:cViewPr>
      <p:guideLst>
        <p:guide orient="horz" pos="2160"/>
        <p:guide pos="2880"/>
      </p:guideLst>
    </p:cSldViewPr>
  </p:slideViewPr>
  <p:outlineViewPr>
    <p:cViewPr>
      <p:scale>
        <a:sx n="33" d="100"/>
        <a:sy n="33" d="100"/>
      </p:scale>
      <p:origin x="48" y="31752"/>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2D622B04-7362-46FE-A518-621BCA62C47F}" type="datetimeFigureOut">
              <a:rPr lang="en-IN" smtClean="0"/>
              <a:pPr/>
              <a:t>09-05-2015</a:t>
            </a:fld>
            <a:endParaRPr lang="en-IN"/>
          </a:p>
        </p:txBody>
      </p:sp>
      <p:sp>
        <p:nvSpPr>
          <p:cNvPr id="4" name="Footer Placeholder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5A292C29-2130-4F63-B754-7DE98EF67DD3}" type="slidenum">
              <a:rPr lang="en-IN" smtClean="0"/>
              <a:pPr/>
              <a:t>‹#›</a:t>
            </a:fld>
            <a:endParaRPr lang="en-IN"/>
          </a:p>
        </p:txBody>
      </p:sp>
    </p:spTree>
    <p:extLst>
      <p:ext uri="{BB962C8B-B14F-4D97-AF65-F5344CB8AC3E}">
        <p14:creationId xmlns:p14="http://schemas.microsoft.com/office/powerpoint/2010/main" val="2627947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52B91637-0963-42EA-B9B8-7960BED9F07F}" type="datetimeFigureOut">
              <a:rPr lang="en-IN" smtClean="0"/>
              <a:pPr/>
              <a:t>09-05-2015</a:t>
            </a:fld>
            <a:endParaRPr lang="en-IN"/>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1440" tIns="45720" rIns="91440" bIns="45720" rtlCol="0" anchor="b"/>
          <a:lstStyle>
            <a:lvl1pPr algn="r">
              <a:defRPr sz="1200"/>
            </a:lvl1pPr>
          </a:lstStyle>
          <a:p>
            <a:fld id="{141D0874-93F1-44C9-8F97-617E3A2B5D4B}" type="slidenum">
              <a:rPr lang="en-IN" smtClean="0"/>
              <a:pPr/>
              <a:t>‹#›</a:t>
            </a:fld>
            <a:endParaRPr lang="en-IN"/>
          </a:p>
        </p:txBody>
      </p:sp>
    </p:spTree>
    <p:extLst>
      <p:ext uri="{BB962C8B-B14F-4D97-AF65-F5344CB8AC3E}">
        <p14:creationId xmlns:p14="http://schemas.microsoft.com/office/powerpoint/2010/main" val="211731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a:t>
            </a:fld>
            <a:endParaRPr lang="en-IN"/>
          </a:p>
        </p:txBody>
      </p:sp>
    </p:spTree>
    <p:extLst>
      <p:ext uri="{BB962C8B-B14F-4D97-AF65-F5344CB8AC3E}">
        <p14:creationId xmlns:p14="http://schemas.microsoft.com/office/powerpoint/2010/main" val="62882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11</a:t>
            </a:fld>
            <a:endParaRPr lang="en-IN"/>
          </a:p>
        </p:txBody>
      </p:sp>
    </p:spTree>
    <p:extLst>
      <p:ext uri="{BB962C8B-B14F-4D97-AF65-F5344CB8AC3E}">
        <p14:creationId xmlns:p14="http://schemas.microsoft.com/office/powerpoint/2010/main" val="391536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12</a:t>
            </a:fld>
            <a:endParaRPr lang="en-IN"/>
          </a:p>
        </p:txBody>
      </p:sp>
    </p:spTree>
    <p:extLst>
      <p:ext uri="{BB962C8B-B14F-4D97-AF65-F5344CB8AC3E}">
        <p14:creationId xmlns:p14="http://schemas.microsoft.com/office/powerpoint/2010/main" val="296888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14</a:t>
            </a:fld>
            <a:endParaRPr lang="en-IN"/>
          </a:p>
        </p:txBody>
      </p:sp>
    </p:spTree>
    <p:extLst>
      <p:ext uri="{BB962C8B-B14F-4D97-AF65-F5344CB8AC3E}">
        <p14:creationId xmlns:p14="http://schemas.microsoft.com/office/powerpoint/2010/main" val="3577285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16</a:t>
            </a:fld>
            <a:endParaRPr lang="en-IN"/>
          </a:p>
        </p:txBody>
      </p:sp>
    </p:spTree>
    <p:extLst>
      <p:ext uri="{BB962C8B-B14F-4D97-AF65-F5344CB8AC3E}">
        <p14:creationId xmlns:p14="http://schemas.microsoft.com/office/powerpoint/2010/main" val="36360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17</a:t>
            </a:fld>
            <a:endParaRPr lang="en-IN"/>
          </a:p>
        </p:txBody>
      </p:sp>
    </p:spTree>
    <p:extLst>
      <p:ext uri="{BB962C8B-B14F-4D97-AF65-F5344CB8AC3E}">
        <p14:creationId xmlns:p14="http://schemas.microsoft.com/office/powerpoint/2010/main" val="95351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18</a:t>
            </a:fld>
            <a:endParaRPr lang="en-IN"/>
          </a:p>
        </p:txBody>
      </p:sp>
    </p:spTree>
    <p:extLst>
      <p:ext uri="{BB962C8B-B14F-4D97-AF65-F5344CB8AC3E}">
        <p14:creationId xmlns:p14="http://schemas.microsoft.com/office/powerpoint/2010/main" val="254690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19</a:t>
            </a:fld>
            <a:endParaRPr lang="en-IN"/>
          </a:p>
        </p:txBody>
      </p:sp>
    </p:spTree>
    <p:extLst>
      <p:ext uri="{BB962C8B-B14F-4D97-AF65-F5344CB8AC3E}">
        <p14:creationId xmlns:p14="http://schemas.microsoft.com/office/powerpoint/2010/main" val="3173496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20</a:t>
            </a:fld>
            <a:endParaRPr lang="en-IN"/>
          </a:p>
        </p:txBody>
      </p:sp>
    </p:spTree>
    <p:extLst>
      <p:ext uri="{BB962C8B-B14F-4D97-AF65-F5344CB8AC3E}">
        <p14:creationId xmlns:p14="http://schemas.microsoft.com/office/powerpoint/2010/main" val="3703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994BDD-7F6A-4FDB-9749-AD8206AA9AF6}"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2</a:t>
            </a:fld>
            <a:endParaRPr lang="en-IN"/>
          </a:p>
        </p:txBody>
      </p:sp>
    </p:spTree>
    <p:extLst>
      <p:ext uri="{BB962C8B-B14F-4D97-AF65-F5344CB8AC3E}">
        <p14:creationId xmlns:p14="http://schemas.microsoft.com/office/powerpoint/2010/main" val="88705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3</a:t>
            </a:fld>
            <a:endParaRPr lang="en-IN"/>
          </a:p>
        </p:txBody>
      </p:sp>
    </p:spTree>
    <p:extLst>
      <p:ext uri="{BB962C8B-B14F-4D97-AF65-F5344CB8AC3E}">
        <p14:creationId xmlns:p14="http://schemas.microsoft.com/office/powerpoint/2010/main" val="2580957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4</a:t>
            </a:fld>
            <a:endParaRPr lang="en-IN"/>
          </a:p>
        </p:txBody>
      </p:sp>
    </p:spTree>
    <p:extLst>
      <p:ext uri="{BB962C8B-B14F-4D97-AF65-F5344CB8AC3E}">
        <p14:creationId xmlns:p14="http://schemas.microsoft.com/office/powerpoint/2010/main" val="312625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5</a:t>
            </a:fld>
            <a:endParaRPr lang="en-IN"/>
          </a:p>
        </p:txBody>
      </p:sp>
    </p:spTree>
    <p:extLst>
      <p:ext uri="{BB962C8B-B14F-4D97-AF65-F5344CB8AC3E}">
        <p14:creationId xmlns:p14="http://schemas.microsoft.com/office/powerpoint/2010/main" val="39153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6</a:t>
            </a:fld>
            <a:endParaRPr lang="en-IN"/>
          </a:p>
        </p:txBody>
      </p:sp>
    </p:spTree>
    <p:extLst>
      <p:ext uri="{BB962C8B-B14F-4D97-AF65-F5344CB8AC3E}">
        <p14:creationId xmlns:p14="http://schemas.microsoft.com/office/powerpoint/2010/main" val="3597178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7</a:t>
            </a:fld>
            <a:endParaRPr lang="en-IN"/>
          </a:p>
        </p:txBody>
      </p:sp>
    </p:spTree>
    <p:extLst>
      <p:ext uri="{BB962C8B-B14F-4D97-AF65-F5344CB8AC3E}">
        <p14:creationId xmlns:p14="http://schemas.microsoft.com/office/powerpoint/2010/main" val="150780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9</a:t>
            </a:fld>
            <a:endParaRPr lang="en-IN"/>
          </a:p>
        </p:txBody>
      </p:sp>
    </p:spTree>
    <p:extLst>
      <p:ext uri="{BB962C8B-B14F-4D97-AF65-F5344CB8AC3E}">
        <p14:creationId xmlns:p14="http://schemas.microsoft.com/office/powerpoint/2010/main" val="3710870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41D0874-93F1-44C9-8F97-617E3A2B5D4B}" type="slidenum">
              <a:rPr lang="en-IN" smtClean="0"/>
              <a:pPr/>
              <a:t>10</a:t>
            </a:fld>
            <a:endParaRPr lang="en-IN"/>
          </a:p>
        </p:txBody>
      </p:sp>
    </p:spTree>
    <p:extLst>
      <p:ext uri="{BB962C8B-B14F-4D97-AF65-F5344CB8AC3E}">
        <p14:creationId xmlns:p14="http://schemas.microsoft.com/office/powerpoint/2010/main" val="112903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827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376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20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890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883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863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777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89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058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361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6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60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09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510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321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89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454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72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118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44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834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298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190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409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975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532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281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747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73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91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876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021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73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B139F6-7AD6-4162-BCA7-12334DEF3622}" type="datetimeFigureOut">
              <a:rPr lang="en-IN" smtClean="0"/>
              <a:pPr/>
              <a:t>09-05-2015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A5D2D5D-2CF8-48E8-B3A3-073553CA6AC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4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139F6-7AD6-4162-BCA7-12334DEF3622}" type="datetimeFigureOut">
              <a:rPr lang="en-IN" smtClean="0"/>
              <a:pPr/>
              <a:t>09-05-2015</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D2D5D-2CF8-48E8-B3A3-073553CA6AC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913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188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92FBF-4FFD-4DC4-B0F5-1C176C274A55}" type="datetimeFigureOut">
              <a:rPr lang="en-US" smtClean="0">
                <a:solidFill>
                  <a:prstClr val="black">
                    <a:tint val="75000"/>
                  </a:prstClr>
                </a:solidFill>
              </a:rPr>
              <a:pPr/>
              <a:t>09/05/2015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A423A-7A5D-4C65-87DF-250FD79869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43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83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3650" y="1013600"/>
            <a:ext cx="6192688" cy="1152128"/>
          </a:xfrm>
        </p:spPr>
        <p:txBody>
          <a:bodyPr>
            <a:normAutofit fontScale="90000"/>
          </a:bodyPr>
          <a:lstStyle/>
          <a:p>
            <a:r>
              <a:rPr lang="en-IN" sz="8800" dirty="0" smtClean="0">
                <a:solidFill>
                  <a:schemeClr val="tx1">
                    <a:lumMod val="75000"/>
                    <a:lumOff val="25000"/>
                  </a:schemeClr>
                </a:solidFill>
                <a:latin typeface="Edwardian Script ITC" pitchFamily="66" charset="0"/>
              </a:rPr>
              <a:t>The Signalman</a:t>
            </a:r>
            <a:endParaRPr lang="en-IN" sz="8800" dirty="0">
              <a:solidFill>
                <a:schemeClr val="tx1">
                  <a:lumMod val="75000"/>
                  <a:lumOff val="25000"/>
                </a:schemeClr>
              </a:solidFill>
              <a:latin typeface="Edwardian Script ITC" pitchFamily="66" charset="0"/>
            </a:endParaRPr>
          </a:p>
        </p:txBody>
      </p:sp>
      <p:sp>
        <p:nvSpPr>
          <p:cNvPr id="4" name="Subtitle 3"/>
          <p:cNvSpPr>
            <a:spLocks noGrp="1"/>
          </p:cNvSpPr>
          <p:nvPr>
            <p:ph type="subTitle" idx="1"/>
          </p:nvPr>
        </p:nvSpPr>
        <p:spPr>
          <a:xfrm>
            <a:off x="1286132" y="284378"/>
            <a:ext cx="6486268" cy="445017"/>
          </a:xfrm>
        </p:spPr>
        <p:txBody>
          <a:bodyPr>
            <a:normAutofit fontScale="85000" lnSpcReduction="20000"/>
          </a:bodyPr>
          <a:lstStyle/>
          <a:p>
            <a:r>
              <a:rPr lang="en-US" dirty="0" smtClean="0">
                <a:solidFill>
                  <a:schemeClr val="bg1">
                    <a:lumMod val="95000"/>
                  </a:schemeClr>
                </a:solidFill>
                <a:latin typeface="Edwardian Script ITC" pitchFamily="66" charset="0"/>
              </a:rPr>
              <a:t>presents to you</a:t>
            </a:r>
            <a:endParaRPr lang="en-US" dirty="0">
              <a:solidFill>
                <a:schemeClr val="bg1">
                  <a:lumMod val="95000"/>
                </a:schemeClr>
              </a:solidFill>
              <a:latin typeface="Edwardian Script ITC" pitchFamily="66" charset="0"/>
            </a:endParaRPr>
          </a:p>
        </p:txBody>
      </p:sp>
      <p:sp>
        <p:nvSpPr>
          <p:cNvPr id="5" name="TextBox 4"/>
          <p:cNvSpPr txBox="1"/>
          <p:nvPr/>
        </p:nvSpPr>
        <p:spPr>
          <a:xfrm>
            <a:off x="4143632" y="76200"/>
            <a:ext cx="685800" cy="461665"/>
          </a:xfrm>
          <a:prstGeom prst="rect">
            <a:avLst/>
          </a:prstGeom>
          <a:noFill/>
        </p:spPr>
        <p:txBody>
          <a:bodyPr wrap="square" rtlCol="0">
            <a:spAutoFit/>
          </a:bodyPr>
          <a:lstStyle/>
          <a:p>
            <a:pPr algn="ctr"/>
            <a:r>
              <a:rPr lang="en-US" sz="2400" dirty="0" smtClean="0">
                <a:solidFill>
                  <a:schemeClr val="bg1"/>
                </a:solidFill>
                <a:latin typeface="Edwardian Script ITC" pitchFamily="66" charset="0"/>
              </a:rPr>
              <a:t>8D</a:t>
            </a:r>
            <a:endParaRPr lang="en-US" sz="2400" dirty="0">
              <a:solidFill>
                <a:schemeClr val="bg1"/>
              </a:solidFill>
              <a:latin typeface="Edwardian Script ITC" pitchFamily="66" charset="0"/>
            </a:endParaRPr>
          </a:p>
        </p:txBody>
      </p:sp>
      <p:pic>
        <p:nvPicPr>
          <p:cNvPr id="3" name="Train Sound Effect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424595"/>
            <a:ext cx="609600" cy="609600"/>
          </a:xfrm>
          <a:prstGeom prst="rect">
            <a:avLst/>
          </a:prstGeom>
          <a:noFill/>
          <a:ln>
            <a:noFill/>
          </a:ln>
        </p:spPr>
      </p:pic>
      <p:sp>
        <p:nvSpPr>
          <p:cNvPr id="6" name="TextBox 5"/>
          <p:cNvSpPr txBox="1"/>
          <p:nvPr/>
        </p:nvSpPr>
        <p:spPr>
          <a:xfrm>
            <a:off x="3225114" y="546625"/>
            <a:ext cx="4505068" cy="923330"/>
          </a:xfrm>
          <a:prstGeom prst="rect">
            <a:avLst/>
          </a:prstGeom>
          <a:noFill/>
        </p:spPr>
        <p:txBody>
          <a:bodyPr wrap="square" rtlCol="0">
            <a:spAutoFit/>
          </a:bodyPr>
          <a:lstStyle/>
          <a:p>
            <a:r>
              <a:rPr lang="en-US" sz="5400" dirty="0" smtClean="0">
                <a:solidFill>
                  <a:schemeClr val="tx1">
                    <a:lumMod val="65000"/>
                    <a:lumOff val="35000"/>
                  </a:schemeClr>
                </a:solidFill>
                <a:latin typeface="Edwardian Script ITC" panose="030303020407070D0804" pitchFamily="66" charset="0"/>
                <a:ea typeface="BatangChe" panose="02030609000101010101" pitchFamily="49" charset="-127"/>
                <a:cs typeface="Times New Roman" panose="02020603050405020304" pitchFamily="18" charset="0"/>
              </a:rPr>
              <a:t>Analysis of</a:t>
            </a:r>
            <a:endParaRPr lang="en-US" sz="5400" dirty="0">
              <a:solidFill>
                <a:schemeClr val="tx1">
                  <a:lumMod val="65000"/>
                  <a:lumOff val="35000"/>
                </a:schemeClr>
              </a:solidFill>
              <a:latin typeface="Edwardian Script ITC" panose="030303020407070D0804" pitchFamily="66" charset="0"/>
              <a:ea typeface="BatangChe" panose="02030609000101010101" pitchFamily="49" charset="-127"/>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94"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3"/>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9594" fill="hold"/>
                                        <p:tgtEl>
                                          <p:spTgt spid="3"/>
                                        </p:tgtEl>
                                      </p:cBhvr>
                                    </p:cmd>
                                  </p:childTnLst>
                                </p:cTn>
                              </p:par>
                            </p:childTnLst>
                          </p:cTn>
                        </p:par>
                      </p:childTnLst>
                    </p:cTn>
                  </p:par>
                </p:childTnLst>
              </p:cTn>
              <p:nextCondLst>
                <p:cond evt="onClick" delay="0">
                  <p:tgtEl>
                    <p:spTgt spid="3"/>
                  </p:tgtEl>
                </p:cond>
              </p:nextCondLst>
            </p:seq>
            <p:audio>
              <p:cMediaNode vol="80000" showWhenStopped="0">
                <p:cTn id="36" fill="hold" display="0">
                  <p:stCondLst>
                    <p:cond delay="indefinite"/>
                  </p:stCondLst>
                  <p:endCondLst>
                    <p:cond evt="onStopAudio" delay="0">
                      <p:tgtEl>
                        <p:sldTgt/>
                      </p:tgtEl>
                    </p:cond>
                  </p:endCondLst>
                </p:cTn>
                <p:tgtEl>
                  <p:spTgt spid="3"/>
                </p:tgtEl>
              </p:cMediaNode>
            </p:audio>
          </p:childTnLst>
        </p:cTn>
      </p:par>
    </p:tnLst>
    <p:bldLst>
      <p:bldP spid="2" grpId="0"/>
      <p:bldP spid="4"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pPr marL="514350" indent="-514350">
              <a:buFont typeface="+mj-lt"/>
              <a:buAutoNum type="arabicPeriod" startAt="2"/>
            </a:pPr>
            <a:r>
              <a:rPr lang="en-US" sz="2700" i="1" u="sng" dirty="0">
                <a:latin typeface="Centaur" panose="02030504050205020304" pitchFamily="18" charset="0"/>
                <a:ea typeface="Adobe Fangsong Std R" pitchFamily="18" charset="-128"/>
              </a:rPr>
              <a:t>Helpless: </a:t>
            </a:r>
            <a:r>
              <a:rPr lang="en-GB" sz="2500" dirty="0">
                <a:latin typeface="Centaur" panose="02030504050205020304" pitchFamily="18" charset="0"/>
                <a:ea typeface="Adobe Fangsong Std R" pitchFamily="18" charset="-128"/>
              </a:rPr>
              <a:t>He feels helpless because he knows danger is lurking nearby but does not know what to do about it. </a:t>
            </a:r>
          </a:p>
          <a:p>
            <a:pPr>
              <a:buFont typeface="Wingdings" panose="05000000000000000000" pitchFamily="2" charset="2"/>
              <a:buChar char="v"/>
            </a:pPr>
            <a:r>
              <a:rPr lang="en-GB" sz="2500" dirty="0">
                <a:latin typeface="Centaur" panose="02030504050205020304" pitchFamily="18" charset="0"/>
                <a:ea typeface="Adobe Fangsong Std R" pitchFamily="18" charset="-128"/>
              </a:rPr>
              <a:t>This is evident in lines </a:t>
            </a:r>
            <a:r>
              <a:rPr lang="en-GB" sz="2500" i="1" dirty="0">
                <a:latin typeface="Centaur" panose="02030504050205020304" pitchFamily="18" charset="0"/>
                <a:ea typeface="Adobe Fangsong Std R" pitchFamily="18" charset="-128"/>
              </a:rPr>
              <a:t>“ His pain of mind was most pitiable to see. I t was the mental torture of a conscientious man, oppressed beyond endurance by an unintelligible responsibility involving life.”</a:t>
            </a:r>
          </a:p>
          <a:p>
            <a:pPr>
              <a:buFont typeface="Wingdings" panose="05000000000000000000" pitchFamily="2" charset="2"/>
              <a:buChar char="v"/>
            </a:pPr>
            <a:r>
              <a:rPr lang="en-GB" sz="2500" dirty="0">
                <a:latin typeface="Centaur" panose="02030504050205020304" pitchFamily="18" charset="0"/>
                <a:ea typeface="Adobe Fangsong Std R" pitchFamily="18" charset="-128"/>
              </a:rPr>
              <a:t>       And, </a:t>
            </a:r>
            <a:r>
              <a:rPr lang="en-GB" sz="2500" i="1" dirty="0">
                <a:latin typeface="Centaur" panose="02030504050205020304" pitchFamily="18" charset="0"/>
                <a:ea typeface="Adobe Fangsong Std R" pitchFamily="18" charset="-128"/>
              </a:rPr>
              <a:t>“An I, Lord help me! A mere poor signalman on this solitary station! Why not got to somebody with credit to be believed, and power to act.”</a:t>
            </a:r>
          </a:p>
          <a:p>
            <a:pPr>
              <a:buFont typeface="Wingdings" panose="05000000000000000000" pitchFamily="2" charset="2"/>
              <a:buChar char="v"/>
            </a:pPr>
            <a:r>
              <a:rPr lang="en-GB" sz="2500" dirty="0">
                <a:latin typeface="Centaur" panose="02030504050205020304" pitchFamily="18" charset="0"/>
                <a:ea typeface="Adobe Fangsong Std R" pitchFamily="18" charset="-128"/>
              </a:rPr>
              <a:t>       And also, “</a:t>
            </a:r>
            <a:r>
              <a:rPr lang="en-GB" sz="2500" i="1" dirty="0">
                <a:latin typeface="Centaur" panose="02030504050205020304" pitchFamily="18" charset="0"/>
                <a:ea typeface="Adobe Fangsong Std R" pitchFamily="18" charset="-128"/>
              </a:rPr>
              <a:t>Some dreadful calamity will happen. It is not to be doubted this third time, after what has gone before. But surely this is a cruel haunting of </a:t>
            </a:r>
            <a:r>
              <a:rPr lang="en-GB" sz="2500" dirty="0">
                <a:latin typeface="Centaur" panose="02030504050205020304" pitchFamily="18" charset="0"/>
                <a:ea typeface="Adobe Fangsong Std R" pitchFamily="18" charset="-128"/>
              </a:rPr>
              <a:t>me</a:t>
            </a:r>
            <a:r>
              <a:rPr lang="en-GB" sz="2500" i="1" dirty="0">
                <a:latin typeface="Centaur" panose="02030504050205020304" pitchFamily="18" charset="0"/>
                <a:ea typeface="Adobe Fangsong Std R" pitchFamily="18" charset="-128"/>
              </a:rPr>
              <a:t>. What can I do?”</a:t>
            </a:r>
            <a:endParaRPr lang="en-US" sz="2500" dirty="0">
              <a:latin typeface="Centaur" panose="02030504050205020304" pitchFamily="18" charset="0"/>
              <a:ea typeface="Adobe Fangsong Std R" pitchFamily="18" charset="-128"/>
            </a:endParaRPr>
          </a:p>
          <a:p>
            <a:endParaRPr lang="en-US" sz="25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Edwardian Script ITC" pitchFamily="66" charset="0"/>
              </a:rPr>
              <a:t>Atmosphere</a:t>
            </a:r>
            <a:endParaRPr lang="en-IN" sz="5400" dirty="0">
              <a:latin typeface="Edwardian Script ITC" pitchFamily="66" charset="0"/>
            </a:endParaRPr>
          </a:p>
        </p:txBody>
      </p:sp>
      <p:sp>
        <p:nvSpPr>
          <p:cNvPr id="3" name="Content Placeholder 2"/>
          <p:cNvSpPr>
            <a:spLocks noGrp="1"/>
          </p:cNvSpPr>
          <p:nvPr>
            <p:ph idx="1"/>
          </p:nvPr>
        </p:nvSpPr>
        <p:spPr>
          <a:xfrm>
            <a:off x="457200" y="1524000"/>
            <a:ext cx="8229600" cy="4525963"/>
          </a:xfrm>
        </p:spPr>
        <p:txBody>
          <a:bodyPr>
            <a:normAutofit lnSpcReduction="10000"/>
          </a:bodyPr>
          <a:lstStyle/>
          <a:p>
            <a:pPr marL="514350" indent="-514350">
              <a:buFont typeface="+mj-lt"/>
              <a:buAutoNum type="arabicPeriod"/>
            </a:pPr>
            <a:r>
              <a:rPr lang="en-IN" sz="2700" i="1" u="sng" dirty="0" smtClean="0">
                <a:latin typeface="Centaur" panose="02030504050205020304" pitchFamily="18" charset="0"/>
                <a:ea typeface="Adobe Fangsong Std R" pitchFamily="18" charset="-128"/>
              </a:rPr>
              <a:t>Gloomy: </a:t>
            </a:r>
            <a:r>
              <a:rPr lang="en-IN" sz="2500" dirty="0" smtClean="0">
                <a:latin typeface="Centaur" panose="02030504050205020304" pitchFamily="18" charset="0"/>
                <a:ea typeface="Adobe Fangsong Std R" pitchFamily="18" charset="-128"/>
              </a:rPr>
              <a:t>The atmosphere and the surroundings in short story, The Signalman are predominantly gloomy, eerie, or depressing. This is evident in descriptions the author has provided, like comparing the tunnel to a ‘great dungeon’.</a:t>
            </a:r>
          </a:p>
          <a:p>
            <a:pPr>
              <a:buFont typeface="Wingdings" panose="05000000000000000000" pitchFamily="2" charset="2"/>
              <a:buChar char="v"/>
            </a:pPr>
            <a:r>
              <a:rPr lang="en-IN" sz="2500" dirty="0" smtClean="0">
                <a:latin typeface="Centaur" panose="02030504050205020304" pitchFamily="18" charset="0"/>
                <a:ea typeface="Adobe Fangsong Std R" pitchFamily="18" charset="-128"/>
              </a:rPr>
              <a:t> “</a:t>
            </a:r>
            <a:r>
              <a:rPr lang="en-IN" sz="2500" i="1" dirty="0" smtClean="0">
                <a:latin typeface="Centaur" panose="02030504050205020304" pitchFamily="18" charset="0"/>
                <a:ea typeface="Adobe Fangsong Std R" pitchFamily="18" charset="-128"/>
              </a:rPr>
              <a:t>; the shorter perspective in the other direction terminating in a gloomy red light , and the gloomier entrance to a black tunnel.</a:t>
            </a:r>
            <a:endParaRPr lang="en-IN" sz="2500" dirty="0" smtClean="0">
              <a:latin typeface="Centaur" panose="02030504050205020304" pitchFamily="18" charset="0"/>
              <a:ea typeface="Adobe Fangsong Std R" pitchFamily="18" charset="-128"/>
            </a:endParaRPr>
          </a:p>
          <a:p>
            <a:pPr>
              <a:buFont typeface="Wingdings" panose="05000000000000000000" pitchFamily="2" charset="2"/>
              <a:buChar char="v"/>
            </a:pPr>
            <a:r>
              <a:rPr lang="en-IN" sz="2500" dirty="0" smtClean="0">
                <a:latin typeface="Centaur" panose="02030504050205020304" pitchFamily="18" charset="0"/>
                <a:ea typeface="Adobe Fangsong Std R" pitchFamily="18" charset="-128"/>
              </a:rPr>
              <a:t>Phrases like “</a:t>
            </a:r>
            <a:r>
              <a:rPr lang="en-IN" sz="2500" i="1" dirty="0" smtClean="0">
                <a:latin typeface="Centaur" panose="02030504050205020304" pitchFamily="18" charset="0"/>
                <a:ea typeface="Adobe Fangsong Std R" pitchFamily="18" charset="-128"/>
              </a:rPr>
              <a:t>Barbarous, depressing and forbidding air” </a:t>
            </a:r>
            <a:r>
              <a:rPr lang="en-IN" sz="2500" dirty="0" smtClean="0">
                <a:latin typeface="Centaur" panose="02030504050205020304" pitchFamily="18" charset="0"/>
                <a:ea typeface="Adobe Fangsong Std R" pitchFamily="18" charset="-128"/>
              </a:rPr>
              <a:t>also add to the overall image of depression and gloom.</a:t>
            </a:r>
          </a:p>
          <a:p>
            <a:pPr>
              <a:buFont typeface="Wingdings" panose="05000000000000000000" pitchFamily="2" charset="2"/>
              <a:buChar char="v"/>
            </a:pPr>
            <a:r>
              <a:rPr lang="en-IN" sz="2500" dirty="0" smtClean="0">
                <a:latin typeface="Centaur" panose="02030504050205020304" pitchFamily="18" charset="0"/>
                <a:ea typeface="Adobe Fangsong Std R" pitchFamily="18" charset="-128"/>
              </a:rPr>
              <a:t>Also, “</a:t>
            </a:r>
            <a:r>
              <a:rPr lang="en-IN" sz="2500" i="1" dirty="0" smtClean="0">
                <a:latin typeface="Centaur" panose="02030504050205020304" pitchFamily="18" charset="0"/>
                <a:ea typeface="Adobe Fangsong Std R" pitchFamily="18" charset="-128"/>
              </a:rPr>
              <a:t>Was it necessary for him when on duty always to remain in that channel of damp air, and could he never rise into the sunshine from between those high stone walls?”</a:t>
            </a:r>
            <a:endParaRPr lang="en-IN" sz="2500" dirty="0">
              <a:latin typeface="Centaur" panose="02030504050205020304" pitchFamily="18" charset="0"/>
              <a:ea typeface="Adobe Fangsong Std R" pitchFamily="18" charset="-128"/>
            </a:endParaRPr>
          </a:p>
        </p:txBody>
      </p:sp>
      <p:pic>
        <p:nvPicPr>
          <p:cNvPr id="614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1086" y1="15500" x2="21348" y2="21500"/>
                        <a14:foregroundMark x1="19476" y1="26750" x2="22472" y2="33000"/>
                        <a14:foregroundMark x1="21348" y1="28000" x2="20974" y2="22500"/>
                        <a14:foregroundMark x1="88015" y1="77500" x2="67416" y2="95000"/>
                        <a14:foregroundMark x1="80524" y1="87750" x2="73408" y2="83000"/>
                        <a14:foregroundMark x1="83895" y1="76000" x2="53933" y2="94000"/>
                        <a14:backgroundMark x1="89513" y1="84250" x2="79026" y2="96500"/>
                        <a14:backgroundMark x1="93258" y1="74750" x2="98502" y2="77750"/>
                        <a14:backgroundMark x1="26592" y1="97250" x2="40824" y2="975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3054178"/>
            <a:ext cx="25431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0" b="97917" l="0" r="97792">
                        <a14:foregroundMark x1="46917" y1="52792" x2="46917" y2="52792"/>
                        <a14:foregroundMark x1="46917" y1="52792" x2="51750" y2="72708"/>
                        <a14:foregroundMark x1="56208" y1="46167" x2="49542" y2="74042"/>
                        <a14:foregroundMark x1="55750" y1="30250" x2="61042" y2="76250"/>
                        <a14:foregroundMark x1="63292" y1="48375" x2="67250" y2="70958"/>
                        <a14:foregroundMark x1="72125" y1="85083" x2="30083" y2="83333"/>
                        <a14:foregroundMark x1="89375" y1="89542" x2="89375" y2="97917"/>
                        <a14:foregroundMark x1="81875" y1="91292" x2="84958" y2="91292"/>
                      </a14:backgroundRemoval>
                    </a14:imgEffect>
                  </a14:imgLayer>
                </a14:imgProps>
              </a:ext>
              <a:ext uri="{28A0092B-C50C-407E-A947-70E740481C1C}">
                <a14:useLocalDpi xmlns:a14="http://schemas.microsoft.com/office/drawing/2010/main" val="0"/>
              </a:ext>
            </a:extLst>
          </a:blip>
          <a:srcRect/>
          <a:stretch>
            <a:fillRect/>
          </a:stretch>
        </p:blipFill>
        <p:spPr bwMode="auto">
          <a:xfrm rot="20690630">
            <a:off x="1114827" y="581428"/>
            <a:ext cx="1096114" cy="109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5952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2000"/>
                                        <p:tgtEl>
                                          <p:spTgt spid="6146"/>
                                        </p:tgtEl>
                                      </p:cBhvr>
                                    </p:animEffect>
                                  </p:childTnLst>
                                  <p:subTnLst>
                                    <p:set>
                                      <p:cBhvr override="childStyle">
                                        <p:cTn dur="1" fill="hold" display="0" masterRel="sameClick" afterEffect="1">
                                          <p:stCondLst>
                                            <p:cond evt="end" delay="0">
                                              <p:tn val="5"/>
                                            </p:cond>
                                          </p:stCondLst>
                                        </p:cTn>
                                        <p:tgtEl>
                                          <p:spTgt spid="614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6147"/>
                                        </p:tgtEl>
                                      </p:cBhvr>
                                    </p:animEffect>
                                    <p:animScale>
                                      <p:cBhvr>
                                        <p:cTn id="12" dur="250" autoRev="1" fill="hold"/>
                                        <p:tgtEl>
                                          <p:spTgt spid="6147"/>
                                        </p:tgtEl>
                                      </p:cBhvr>
                                      <p:by x="105000" y="105000"/>
                                    </p:animScale>
                                  </p:childTnLst>
                                  <p:subTnLst>
                                    <p:set>
                                      <p:cBhvr override="childStyle">
                                        <p:cTn dur="1" fill="hold" display="0" masterRel="sameClick" afterEffect="1">
                                          <p:stCondLst>
                                            <p:cond evt="end" delay="0">
                                              <p:tn val="10"/>
                                            </p:cond>
                                          </p:stCondLst>
                                        </p:cTn>
                                        <p:tgtEl>
                                          <p:spTgt spid="614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Edwardian Script ITC" pitchFamily="66" charset="0"/>
              </a:rPr>
              <a:t>Atmosphere</a:t>
            </a:r>
            <a:endParaRPr lang="en-IN" sz="5400" dirty="0">
              <a:latin typeface="Edwardian Script ITC" pitchFamily="66" charset="0"/>
            </a:endParaRPr>
          </a:p>
        </p:txBody>
      </p:sp>
      <p:sp>
        <p:nvSpPr>
          <p:cNvPr id="3" name="Content Placeholder 2"/>
          <p:cNvSpPr>
            <a:spLocks noGrp="1"/>
          </p:cNvSpPr>
          <p:nvPr>
            <p:ph idx="1"/>
          </p:nvPr>
        </p:nvSpPr>
        <p:spPr>
          <a:xfrm>
            <a:off x="457200" y="1371600"/>
            <a:ext cx="8229600" cy="4929411"/>
          </a:xfrm>
        </p:spPr>
        <p:txBody>
          <a:bodyPr>
            <a:normAutofit/>
          </a:bodyPr>
          <a:lstStyle/>
          <a:p>
            <a:pPr marL="514350" indent="-514350">
              <a:buAutoNum type="arabicPeriod" startAt="2"/>
            </a:pPr>
            <a:r>
              <a:rPr lang="en-GB" sz="2700" i="1" u="sng" dirty="0" smtClean="0">
                <a:latin typeface="Centaur" panose="02030504050205020304" pitchFamily="18" charset="0"/>
                <a:ea typeface="Adobe Fangsong Std R" pitchFamily="18" charset="-128"/>
              </a:rPr>
              <a:t>Suspenseful: </a:t>
            </a:r>
            <a:r>
              <a:rPr lang="en-GB" sz="2500" dirty="0" smtClean="0">
                <a:latin typeface="Centaur" panose="02030504050205020304" pitchFamily="18" charset="0"/>
                <a:ea typeface="Adobe Fangsong Std R" pitchFamily="18" charset="-128"/>
              </a:rPr>
              <a:t>During the short story, Dickens has incorporated a large amount of suspense- evident in lines</a:t>
            </a:r>
          </a:p>
          <a:p>
            <a:pPr>
              <a:buFont typeface="Wingdings" panose="05000000000000000000" pitchFamily="2" charset="2"/>
              <a:buChar char="v"/>
            </a:pPr>
            <a:r>
              <a:rPr lang="en-GB" sz="2500" dirty="0" smtClean="0">
                <a:latin typeface="Centaur" panose="02030504050205020304" pitchFamily="18" charset="0"/>
                <a:ea typeface="Adobe Fangsong Std R" pitchFamily="18" charset="-128"/>
              </a:rPr>
              <a:t>“</a:t>
            </a:r>
            <a:r>
              <a:rPr lang="en-GB" sz="2500" i="1" dirty="0" smtClean="0">
                <a:latin typeface="Centaur" panose="02030504050205020304" pitchFamily="18" charset="0"/>
                <a:ea typeface="Adobe Fangsong Std R" pitchFamily="18" charset="-128"/>
              </a:rPr>
              <a:t>On both those occasions he came back to the fire with the inexplicable air upon him which I had remarked, without being able to define, when we were so far asunder.”</a:t>
            </a:r>
          </a:p>
          <a:p>
            <a:pPr>
              <a:buFont typeface="Wingdings" panose="05000000000000000000" pitchFamily="2" charset="2"/>
              <a:buChar char="v"/>
            </a:pPr>
            <a:r>
              <a:rPr lang="en-GB" sz="2500" dirty="0" smtClean="0">
                <a:latin typeface="Centaur" panose="02030504050205020304" pitchFamily="18" charset="0"/>
                <a:ea typeface="Adobe Fangsong Std R" pitchFamily="18" charset="-128"/>
              </a:rPr>
              <a:t>And, “</a:t>
            </a:r>
            <a:r>
              <a:rPr lang="en-GB" sz="2500" i="1" dirty="0" smtClean="0">
                <a:latin typeface="Centaur" panose="02030504050205020304" pitchFamily="18" charset="0"/>
                <a:ea typeface="Adobe Fangsong Std R" pitchFamily="18" charset="-128"/>
              </a:rPr>
              <a:t>With what? What is your trouble?</a:t>
            </a:r>
          </a:p>
          <a:p>
            <a:pPr marL="0" indent="0">
              <a:buNone/>
            </a:pPr>
            <a:r>
              <a:rPr lang="en-GB" sz="2500" i="1" dirty="0">
                <a:latin typeface="Centaur" panose="02030504050205020304" pitchFamily="18" charset="0"/>
                <a:ea typeface="Adobe Fangsong Std R" pitchFamily="18" charset="-128"/>
              </a:rPr>
              <a:t> </a:t>
            </a:r>
            <a:r>
              <a:rPr lang="en-GB" sz="2500" i="1" dirty="0" smtClean="0">
                <a:latin typeface="Centaur" panose="02030504050205020304" pitchFamily="18" charset="0"/>
                <a:ea typeface="Adobe Fangsong Std R" pitchFamily="18" charset="-128"/>
              </a:rPr>
              <a:t>            “It is very difficult to impart, sir. It is very, very difficult to speak of. If ever you make me another visit, I will try to tell you.”</a:t>
            </a:r>
          </a:p>
          <a:p>
            <a:pPr>
              <a:buFont typeface="Wingdings" panose="05000000000000000000" pitchFamily="2" charset="2"/>
              <a:buChar char="v"/>
            </a:pPr>
            <a:r>
              <a:rPr lang="en-GB" sz="2500" i="1" dirty="0" smtClean="0">
                <a:latin typeface="Centaur" panose="02030504050205020304" pitchFamily="18" charset="0"/>
                <a:ea typeface="Adobe Fangsong Std R" pitchFamily="18" charset="-128"/>
              </a:rPr>
              <a:t>“Some dreadful calamity will happen.”</a:t>
            </a:r>
          </a:p>
          <a:p>
            <a:pPr marL="0" indent="0">
              <a:buNone/>
            </a:pPr>
            <a:r>
              <a:rPr lang="en-GB" sz="2500" dirty="0" smtClean="0">
                <a:latin typeface="Centaur" panose="02030504050205020304" pitchFamily="18" charset="0"/>
                <a:ea typeface="Adobe Fangsong Std R" pitchFamily="18" charset="-128"/>
              </a:rPr>
              <a:t>    Note: But towards the end there is an entire change of tone and atmosphere- relaxed and then confusion</a:t>
            </a:r>
            <a:endParaRPr lang="en-GB" sz="2700" i="1" u="sng" dirty="0" smtClean="0">
              <a:latin typeface="Centaur" panose="02030504050205020304" pitchFamily="18" charset="0"/>
              <a:ea typeface="Adobe Fangsong Std R" pitchFamily="18"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1143000"/>
          </a:xfrm>
        </p:spPr>
        <p:txBody>
          <a:bodyPr>
            <a:noAutofit/>
          </a:bodyPr>
          <a:lstStyle/>
          <a:p>
            <a:r>
              <a:rPr lang="en-US" sz="8000" b="1" dirty="0" smtClean="0">
                <a:solidFill>
                  <a:schemeClr val="tx1">
                    <a:lumMod val="75000"/>
                    <a:lumOff val="25000"/>
                  </a:schemeClr>
                </a:solidFill>
                <a:latin typeface="Edwardian Script ITC" pitchFamily="66" charset="0"/>
              </a:rPr>
              <a:t>Themes</a:t>
            </a:r>
            <a:endParaRPr lang="en-US" sz="8000" b="1" dirty="0">
              <a:solidFill>
                <a:schemeClr val="tx1">
                  <a:lumMod val="75000"/>
                  <a:lumOff val="25000"/>
                </a:schemeClr>
              </a:solidFill>
              <a:latin typeface="Edwardian Script ITC"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046838"/>
            <a:ext cx="6263936" cy="2505575"/>
          </a:xfrm>
          <a:prstGeom prst="rect">
            <a:avLst/>
          </a:prstGeom>
        </p:spPr>
      </p:pic>
      <p:pic>
        <p:nvPicPr>
          <p:cNvPr id="717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38200" y="685800"/>
            <a:ext cx="2452636"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8718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3000" fill="hold"/>
                                        <p:tgtEl>
                                          <p:spTgt spid="3"/>
                                        </p:tgtEl>
                                        <p:attrNameLst>
                                          <p:attrName>ppt_x</p:attrName>
                                        </p:attrNameLst>
                                      </p:cBhvr>
                                      <p:tavLst>
                                        <p:tav tm="0">
                                          <p:val>
                                            <p:strVal val="0-#ppt_w/2"/>
                                          </p:val>
                                        </p:tav>
                                        <p:tav tm="100000">
                                          <p:val>
                                            <p:strVal val="#ppt_x"/>
                                          </p:val>
                                        </p:tav>
                                      </p:tavLst>
                                    </p:anim>
                                    <p:anim calcmode="lin" valueType="num">
                                      <p:cBhvr additive="base">
                                        <p:cTn id="16" dur="30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3"/>
                                            </p:cond>
                                          </p:stCondLst>
                                        </p:cTn>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wheel(1)">
                                      <p:cBhvr>
                                        <p:cTn id="2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Edwardian Script ITC" pitchFamily="66" charset="0"/>
              </a:rPr>
              <a:t>Themes </a:t>
            </a:r>
            <a:endParaRPr lang="en-IN" sz="6000" dirty="0">
              <a:latin typeface="Edwardian Script ITC" pitchFamily="66" charset="0"/>
            </a:endParaRPr>
          </a:p>
        </p:txBody>
      </p:sp>
      <p:sp>
        <p:nvSpPr>
          <p:cNvPr id="3" name="Content Placeholder 2"/>
          <p:cNvSpPr>
            <a:spLocks noGrp="1"/>
          </p:cNvSpPr>
          <p:nvPr>
            <p:ph idx="1"/>
          </p:nvPr>
        </p:nvSpPr>
        <p:spPr/>
        <p:txBody>
          <a:bodyPr>
            <a:normAutofit fontScale="25000" lnSpcReduction="20000"/>
          </a:bodyPr>
          <a:lstStyle/>
          <a:p>
            <a:pPr marL="0" indent="0">
              <a:buNone/>
            </a:pPr>
            <a:r>
              <a:rPr lang="en-GB" sz="10800" dirty="0" smtClean="0">
                <a:latin typeface="Centaur" panose="02030504050205020304" pitchFamily="18" charset="0"/>
                <a:ea typeface="Adobe Fangsong Std R" pitchFamily="18" charset="-128"/>
              </a:rPr>
              <a:t>1.  </a:t>
            </a:r>
            <a:r>
              <a:rPr lang="en-GB" sz="10800" i="1" u="sng" dirty="0" smtClean="0">
                <a:latin typeface="Centaur" panose="02030504050205020304" pitchFamily="18" charset="0"/>
                <a:ea typeface="Adobe Fangsong Std R" pitchFamily="18" charset="-128"/>
              </a:rPr>
              <a:t>Loneliness/ Social Isolation</a:t>
            </a:r>
          </a:p>
          <a:p>
            <a:pPr>
              <a:buFont typeface="Wingdings" panose="05000000000000000000" pitchFamily="2" charset="2"/>
              <a:buChar char="v"/>
            </a:pPr>
            <a:r>
              <a:rPr lang="en-GB" sz="7200" dirty="0" smtClean="0">
                <a:latin typeface="Centaur" panose="02030504050205020304" pitchFamily="18" charset="0"/>
                <a:ea typeface="Adobe Fangsong Std R" pitchFamily="18" charset="-128"/>
              </a:rPr>
              <a:t>“</a:t>
            </a:r>
            <a:r>
              <a:rPr lang="en-GB" sz="10000" dirty="0" smtClean="0">
                <a:latin typeface="Centaur" panose="02030504050205020304" pitchFamily="18" charset="0"/>
                <a:ea typeface="Adobe Fangsong Std R" pitchFamily="18" charset="-128"/>
              </a:rPr>
              <a:t>His post was in a solitary and dismal a place as I ever saw.”</a:t>
            </a:r>
          </a:p>
          <a:p>
            <a:pPr>
              <a:buFont typeface="Wingdings" panose="05000000000000000000" pitchFamily="2" charset="2"/>
              <a:buChar char="v"/>
            </a:pPr>
            <a:r>
              <a:rPr lang="en-GB" sz="10000" dirty="0" smtClean="0">
                <a:latin typeface="Centaur" panose="02030504050205020304" pitchFamily="18" charset="0"/>
                <a:ea typeface="Adobe Fangsong Std R" pitchFamily="18" charset="-128"/>
              </a:rPr>
              <a:t>“A mere poor signal man on this solitary station.”</a:t>
            </a:r>
          </a:p>
          <a:p>
            <a:pPr>
              <a:buFont typeface="Wingdings" panose="05000000000000000000" pitchFamily="2" charset="2"/>
              <a:buChar char="v"/>
            </a:pPr>
            <a:r>
              <a:rPr lang="en-GB" sz="10000" dirty="0" smtClean="0">
                <a:latin typeface="Centaur" panose="02030504050205020304" pitchFamily="18" charset="0"/>
                <a:ea typeface="Adobe Fangsong Std R" pitchFamily="18" charset="-128"/>
              </a:rPr>
              <a:t>“… he merely saw a man who had been shut up within narrow limits all his life…”</a:t>
            </a:r>
          </a:p>
          <a:p>
            <a:pPr marL="0" indent="0">
              <a:buNone/>
            </a:pPr>
            <a:endParaRPr lang="en-GB" sz="10000" dirty="0" smtClean="0">
              <a:latin typeface="Centaur" panose="02030504050205020304" pitchFamily="18" charset="0"/>
              <a:ea typeface="Adobe Fangsong Std R" pitchFamily="18" charset="-128"/>
            </a:endParaRPr>
          </a:p>
          <a:p>
            <a:pPr marL="0" indent="0">
              <a:buNone/>
            </a:pPr>
            <a:r>
              <a:rPr lang="en-GB" sz="10800" dirty="0" smtClean="0">
                <a:latin typeface="Centaur" panose="02030504050205020304" pitchFamily="18" charset="0"/>
                <a:ea typeface="Adobe Fangsong Std R" pitchFamily="18" charset="-128"/>
              </a:rPr>
              <a:t>2.  </a:t>
            </a:r>
            <a:r>
              <a:rPr lang="en-GB" sz="10800" i="1" u="sng" dirty="0" smtClean="0">
                <a:latin typeface="Centaur" panose="02030504050205020304" pitchFamily="18" charset="0"/>
                <a:ea typeface="Adobe Fangsong Std R" pitchFamily="18" charset="-128"/>
              </a:rPr>
              <a:t>Supernatural</a:t>
            </a:r>
          </a:p>
          <a:p>
            <a:pPr>
              <a:buFont typeface="Wingdings" panose="05000000000000000000" pitchFamily="2" charset="2"/>
              <a:buChar char="v"/>
            </a:pPr>
            <a:r>
              <a:rPr lang="en-GB" sz="10000" dirty="0" smtClean="0">
                <a:latin typeface="Centaur" panose="02030504050205020304" pitchFamily="18" charset="0"/>
                <a:ea typeface="Adobe Fangsong Std R" pitchFamily="18" charset="-128"/>
              </a:rPr>
              <a:t>“…as I perused the fixed eyes and the saturnine face, that this was a spirit, not a man.”</a:t>
            </a:r>
          </a:p>
          <a:p>
            <a:pPr>
              <a:buFont typeface="Wingdings" panose="05000000000000000000" pitchFamily="2" charset="2"/>
              <a:buChar char="v"/>
            </a:pPr>
            <a:r>
              <a:rPr lang="en-GB" sz="10000" dirty="0" smtClean="0">
                <a:latin typeface="Centaur" panose="02030504050205020304" pitchFamily="18" charset="0"/>
                <a:ea typeface="Adobe Fangsong Std R" pitchFamily="18" charset="-128"/>
              </a:rPr>
              <a:t>“I have never confused the spectre’s ring with the man’s. The ghost’s ring is a strange vibration in the bell that it derives from nothing else.</a:t>
            </a:r>
          </a:p>
          <a:p>
            <a:endParaRPr lang="en-IN" dirty="0">
              <a:latin typeface="Centaur" panose="02030504050205020304" pitchFamily="18" charset="0"/>
              <a:ea typeface="Adobe Fangsong Std R" pitchFamily="18"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AutoNum type="arabicPeriod" startAt="3"/>
            </a:pPr>
            <a:r>
              <a:rPr lang="en-US" sz="2700" i="1" u="sng" dirty="0" smtClean="0">
                <a:latin typeface="Centaur" panose="02030504050205020304" pitchFamily="18" charset="0"/>
              </a:rPr>
              <a:t>Technology being the reason of helplessness </a:t>
            </a:r>
          </a:p>
          <a:p>
            <a:pPr>
              <a:buFont typeface="Wingdings" panose="05000000000000000000" pitchFamily="2" charset="2"/>
              <a:buChar char="v"/>
            </a:pPr>
            <a:r>
              <a:rPr lang="en-US" sz="2700" dirty="0" smtClean="0">
                <a:latin typeface="Centaur" panose="02030504050205020304" pitchFamily="18" charset="0"/>
              </a:rPr>
              <a:t>“</a:t>
            </a:r>
            <a:r>
              <a:rPr lang="en-US" sz="2500" i="1" dirty="0" smtClean="0">
                <a:latin typeface="Centaur" panose="02030504050205020304" pitchFamily="18" charset="0"/>
              </a:rPr>
              <a:t>As the engine came out the tunnel, his back was towards her, and she cut him down. </a:t>
            </a:r>
          </a:p>
          <a:p>
            <a:pPr>
              <a:buFont typeface="Wingdings" panose="05000000000000000000" pitchFamily="2" charset="2"/>
              <a:buChar char="v"/>
            </a:pPr>
            <a:r>
              <a:rPr lang="en-US" sz="2500" i="1" dirty="0">
                <a:latin typeface="Centaur" panose="02030504050205020304" pitchFamily="18" charset="0"/>
              </a:rPr>
              <a:t> </a:t>
            </a:r>
            <a:r>
              <a:rPr lang="en-US" sz="2500" i="1" dirty="0" smtClean="0">
                <a:latin typeface="Centaur" panose="02030504050205020304" pitchFamily="18" charset="0"/>
              </a:rPr>
              <a:t>“I telegraphed both ways. ‘ An alarm has been given. Is anything wrong?’ The answer came back, both ways, ‘All well.’”</a:t>
            </a:r>
          </a:p>
          <a:p>
            <a:pPr marL="0" indent="0">
              <a:buNone/>
            </a:pPr>
            <a:endParaRPr lang="en-US" sz="2700" dirty="0">
              <a:latin typeface="Centaur" panose="02030504050205020304" pitchFamily="18" charset="0"/>
            </a:endParaRPr>
          </a:p>
        </p:txBody>
      </p:sp>
    </p:spTree>
    <p:extLst>
      <p:ext uri="{BB962C8B-B14F-4D97-AF65-F5344CB8AC3E}">
        <p14:creationId xmlns:p14="http://schemas.microsoft.com/office/powerpoint/2010/main" val="42177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US" sz="5400" dirty="0" smtClean="0">
                <a:latin typeface="Edwardian Script ITC" pitchFamily="66" charset="0"/>
              </a:rPr>
              <a:t>Character Development</a:t>
            </a:r>
            <a:endParaRPr lang="en-IN" sz="5400" dirty="0">
              <a:latin typeface="Edwardian Script ITC" pitchFamily="66" charset="0"/>
            </a:endParaRPr>
          </a:p>
        </p:txBody>
      </p:sp>
      <p:sp>
        <p:nvSpPr>
          <p:cNvPr id="3" name="Content Placeholder 2"/>
          <p:cNvSpPr>
            <a:spLocks noGrp="1"/>
          </p:cNvSpPr>
          <p:nvPr>
            <p:ph idx="1"/>
          </p:nvPr>
        </p:nvSpPr>
        <p:spPr>
          <a:xfrm>
            <a:off x="457200" y="980728"/>
            <a:ext cx="8229600" cy="5688632"/>
          </a:xfrm>
        </p:spPr>
        <p:txBody>
          <a:bodyPr>
            <a:normAutofit/>
          </a:bodyPr>
          <a:lstStyle/>
          <a:p>
            <a:r>
              <a:rPr lang="en-US" sz="2700" b="1" dirty="0" smtClean="0">
                <a:latin typeface="Centaur" panose="02030504050205020304" pitchFamily="18" charset="0"/>
                <a:ea typeface="Adobe Fangsong Std R" pitchFamily="18" charset="-128"/>
              </a:rPr>
              <a:t>Narrator</a:t>
            </a:r>
            <a:r>
              <a:rPr lang="en-US" b="1" dirty="0" smtClean="0">
                <a:latin typeface="Centaur" panose="02030504050205020304" pitchFamily="18" charset="0"/>
                <a:ea typeface="Adobe Fangsong Std R" pitchFamily="18" charset="-128"/>
              </a:rPr>
              <a:t> </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Skeptical of Signalman</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Finds him reasonable as the story progresses</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Becomes close- acquaintances (“</a:t>
            </a:r>
            <a:r>
              <a:rPr lang="en-US" sz="2500" i="1" dirty="0" smtClean="0">
                <a:latin typeface="Centaur" panose="02030504050205020304" pitchFamily="18" charset="0"/>
                <a:ea typeface="Adobe Fangsong Std R" pitchFamily="18" charset="-128"/>
              </a:rPr>
              <a:t>My signalman”)</a:t>
            </a:r>
            <a:endParaRPr lang="en-US" sz="2500" dirty="0" smtClean="0">
              <a:latin typeface="Centaur" panose="02030504050205020304" pitchFamily="18" charset="0"/>
              <a:ea typeface="Adobe Fangsong Std R" pitchFamily="18" charset="-128"/>
            </a:endParaRP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At his death- narrator is mortified and </a:t>
            </a:r>
            <a:r>
              <a:rPr lang="en-US" sz="2500" dirty="0" err="1" smtClean="0">
                <a:latin typeface="Centaur" panose="02030504050205020304" pitchFamily="18" charset="0"/>
                <a:ea typeface="Adobe Fangsong Std R" pitchFamily="18" charset="-128"/>
              </a:rPr>
              <a:t>dpressed</a:t>
            </a:r>
            <a:r>
              <a:rPr lang="en-US" sz="2500" dirty="0" smtClean="0">
                <a:latin typeface="Centaur" panose="02030504050205020304" pitchFamily="18" charset="0"/>
                <a:ea typeface="Adobe Fangsong Std R" pitchFamily="18" charset="-128"/>
              </a:rPr>
              <a:t>.</a:t>
            </a:r>
          </a:p>
          <a:p>
            <a:r>
              <a:rPr lang="en-US" sz="2700" b="1" dirty="0" smtClean="0">
                <a:latin typeface="Centaur" panose="02030504050205020304" pitchFamily="18" charset="0"/>
                <a:ea typeface="Adobe Fangsong Std R" pitchFamily="18" charset="-128"/>
              </a:rPr>
              <a:t>Signalman</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Depicted as a ‘sallow man’</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Then is built up as a literate and educated man</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His helpless situation is revealed</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His real state of mind is revealed</a:t>
            </a:r>
          </a:p>
          <a:p>
            <a:pPr>
              <a:buFont typeface="Wingdings" panose="05000000000000000000" pitchFamily="2" charset="2"/>
              <a:buChar char="ü"/>
            </a:pPr>
            <a:r>
              <a:rPr lang="en-US" sz="2500" dirty="0" smtClean="0">
                <a:latin typeface="Centaur" panose="02030504050205020304" pitchFamily="18" charset="0"/>
                <a:ea typeface="Adobe Fangsong Std R" pitchFamily="18" charset="-128"/>
              </a:rPr>
              <a:t>Past trauma is revealed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 calcmode="lin" valueType="num">
                                      <p:cBhvr additive="base">
                                        <p:cTn id="7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Edwardian Script ITC" pitchFamily="66" charset="0"/>
              </a:rPr>
              <a:t>Symbols</a:t>
            </a:r>
            <a:endParaRPr lang="en-IN" sz="5400" dirty="0">
              <a:latin typeface="Edwardian Script ITC" pitchFamily="66" charset="0"/>
            </a:endParaRPr>
          </a:p>
        </p:txBody>
      </p:sp>
      <p:sp>
        <p:nvSpPr>
          <p:cNvPr id="3" name="Content Placeholder 2"/>
          <p:cNvSpPr>
            <a:spLocks noGrp="1"/>
          </p:cNvSpPr>
          <p:nvPr>
            <p:ph idx="1"/>
          </p:nvPr>
        </p:nvSpPr>
        <p:spPr/>
        <p:txBody>
          <a:bodyPr>
            <a:normAutofit fontScale="77500" lnSpcReduction="20000"/>
          </a:bodyPr>
          <a:lstStyle/>
          <a:p>
            <a:pPr>
              <a:buNone/>
            </a:pPr>
            <a:r>
              <a:rPr lang="en-US" b="1" dirty="0" smtClean="0">
                <a:latin typeface="Centaur" panose="02030504050205020304" pitchFamily="18" charset="0"/>
                <a:ea typeface="Adobe Fangsong Std R" pitchFamily="18" charset="-128"/>
              </a:rPr>
              <a:t>Symbols:</a:t>
            </a:r>
          </a:p>
          <a:p>
            <a:r>
              <a:rPr lang="en-US" i="1" dirty="0" smtClean="0">
                <a:latin typeface="Centaur" panose="02030504050205020304" pitchFamily="18" charset="0"/>
                <a:ea typeface="Adobe Fangsong Std R" pitchFamily="18" charset="-128"/>
              </a:rPr>
              <a:t>The red danger-light:- </a:t>
            </a:r>
            <a:r>
              <a:rPr lang="en-US" dirty="0" smtClean="0">
                <a:latin typeface="Centaur" panose="02030504050205020304" pitchFamily="18" charset="0"/>
                <a:ea typeface="Adobe Fangsong Std R" pitchFamily="18" charset="-128"/>
              </a:rPr>
              <a:t>Red signal light </a:t>
            </a:r>
            <a:r>
              <a:rPr lang="en-US" i="1" dirty="0" smtClean="0">
                <a:latin typeface="Centaur" panose="02030504050205020304" pitchFamily="18" charset="0"/>
                <a:ea typeface="Adobe Fangsong Std R" pitchFamily="18" charset="-128"/>
              </a:rPr>
              <a:t>symbolizes </a:t>
            </a:r>
            <a:r>
              <a:rPr lang="en-US" dirty="0" smtClean="0">
                <a:latin typeface="Centaur" panose="02030504050205020304" pitchFamily="18" charset="0"/>
                <a:ea typeface="Adobe Fangsong Std R" pitchFamily="18" charset="-128"/>
              </a:rPr>
              <a:t>danger or warning for red is the literary </a:t>
            </a:r>
            <a:r>
              <a:rPr lang="en-US" dirty="0" err="1" smtClean="0">
                <a:latin typeface="Centaur" panose="02030504050205020304" pitchFamily="18" charset="0"/>
                <a:ea typeface="Adobe Fangsong Std R" pitchFamily="18" charset="-128"/>
              </a:rPr>
              <a:t>colour</a:t>
            </a:r>
            <a:r>
              <a:rPr lang="en-US" dirty="0" smtClean="0">
                <a:latin typeface="Centaur" panose="02030504050205020304" pitchFamily="18" charset="0"/>
                <a:ea typeface="Adobe Fangsong Std R" pitchFamily="18" charset="-128"/>
              </a:rPr>
              <a:t> universally used for death, warning and danger.</a:t>
            </a:r>
          </a:p>
          <a:p>
            <a:r>
              <a:rPr lang="en-US" i="1" dirty="0" smtClean="0">
                <a:latin typeface="Centaur" panose="02030504050205020304" pitchFamily="18" charset="0"/>
                <a:ea typeface="Adobe Fangsong Std R" pitchFamily="18" charset="-128"/>
              </a:rPr>
              <a:t>The Apparitions:- </a:t>
            </a:r>
            <a:r>
              <a:rPr lang="en-US" dirty="0" smtClean="0">
                <a:latin typeface="Centaur" panose="02030504050205020304" pitchFamily="18" charset="0"/>
                <a:ea typeface="Adobe Fangsong Std R" pitchFamily="18" charset="-128"/>
              </a:rPr>
              <a:t>The apparitions the signalman keeps seeing symbolize human beings caring and wanting to save each other but are helpless in the face of one’s pre-determined fate </a:t>
            </a:r>
          </a:p>
          <a:p>
            <a:r>
              <a:rPr lang="en-US" i="1" dirty="0" smtClean="0">
                <a:latin typeface="Centaur" panose="02030504050205020304" pitchFamily="18" charset="0"/>
                <a:ea typeface="Adobe Fangsong Std R" pitchFamily="18" charset="-128"/>
              </a:rPr>
              <a:t>The Train:- </a:t>
            </a:r>
            <a:r>
              <a:rPr lang="en-US" dirty="0" smtClean="0">
                <a:latin typeface="Centaur" panose="02030504050205020304" pitchFamily="18" charset="0"/>
                <a:ea typeface="Adobe Fangsong Std R" pitchFamily="18" charset="-128"/>
              </a:rPr>
              <a:t>The train symbolizes the power of technology and how it has more power than human beings possess.  ‘he was cut down by an engine’ proves it.</a:t>
            </a:r>
          </a:p>
          <a:p>
            <a:r>
              <a:rPr lang="en-US" i="1" dirty="0" smtClean="0">
                <a:latin typeface="Centaur" panose="02030504050205020304" pitchFamily="18" charset="0"/>
                <a:ea typeface="Adobe Fangsong Std R" pitchFamily="18" charset="-128"/>
              </a:rPr>
              <a:t>The signalman </a:t>
            </a:r>
            <a:r>
              <a:rPr lang="en-US" dirty="0" smtClean="0">
                <a:latin typeface="Centaur" panose="02030504050205020304" pitchFamily="18" charset="0"/>
                <a:ea typeface="Adobe Fangsong Std R" pitchFamily="18" charset="-128"/>
              </a:rPr>
              <a:t>represents mankind because he wants to help but can do anything to prevent the inevitable.</a:t>
            </a:r>
          </a:p>
          <a:p>
            <a:endParaRPr lang="en-IN" dirty="0" smtClean="0"/>
          </a:p>
          <a:p>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Edwardian Script ITC" pitchFamily="66" charset="0"/>
              </a:rPr>
              <a:t>Unanswered Questions</a:t>
            </a:r>
            <a:endParaRPr lang="en-IN" sz="6000" dirty="0">
              <a:latin typeface="Edwardian Script ITC" pitchFamily="66"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IN" i="1" dirty="0">
                <a:latin typeface="Centaur" panose="02030504050205020304" pitchFamily="18" charset="0"/>
                <a:ea typeface="Adobe Fangsong Std R" pitchFamily="18" charset="-128"/>
              </a:rPr>
              <a:t>Why was the Narrator at the station in the beginning of the </a:t>
            </a:r>
            <a:r>
              <a:rPr lang="en-IN" i="1" dirty="0" smtClean="0">
                <a:latin typeface="Centaur" panose="02030504050205020304" pitchFamily="18" charset="0"/>
                <a:ea typeface="Adobe Fangsong Std R" pitchFamily="18" charset="-128"/>
              </a:rPr>
              <a:t>story?</a:t>
            </a:r>
          </a:p>
          <a:p>
            <a:pPr marL="514350" indent="-514350">
              <a:buFont typeface="+mj-lt"/>
              <a:buAutoNum type="arabicPeriod"/>
            </a:pPr>
            <a:r>
              <a:rPr lang="en-IN" i="1" dirty="0" smtClean="0">
                <a:latin typeface="Centaur" panose="02030504050205020304" pitchFamily="18" charset="0"/>
                <a:ea typeface="Adobe Fangsong Std R" pitchFamily="18" charset="-128"/>
              </a:rPr>
              <a:t>Were </a:t>
            </a:r>
            <a:r>
              <a:rPr lang="en-IN" i="1" dirty="0">
                <a:latin typeface="Centaur" panose="02030504050205020304" pitchFamily="18" charset="0"/>
                <a:ea typeface="Adobe Fangsong Std R" pitchFamily="18" charset="-128"/>
              </a:rPr>
              <a:t>the apparitions real or </a:t>
            </a:r>
            <a:r>
              <a:rPr lang="en-IN" i="1" dirty="0" smtClean="0">
                <a:latin typeface="Centaur" panose="02030504050205020304" pitchFamily="18" charset="0"/>
                <a:ea typeface="Adobe Fangsong Std R" pitchFamily="18" charset="-128"/>
              </a:rPr>
              <a:t>not?</a:t>
            </a:r>
          </a:p>
          <a:p>
            <a:pPr marL="514350" indent="-514350">
              <a:buFont typeface="+mj-lt"/>
              <a:buAutoNum type="arabicPeriod"/>
            </a:pPr>
            <a:r>
              <a:rPr lang="en-IN" i="1" dirty="0" smtClean="0">
                <a:latin typeface="Centaur" panose="02030504050205020304" pitchFamily="18" charset="0"/>
                <a:ea typeface="Adobe Fangsong Std R" pitchFamily="18" charset="-128"/>
              </a:rPr>
              <a:t> </a:t>
            </a:r>
            <a:r>
              <a:rPr lang="en-IN" i="1" dirty="0">
                <a:latin typeface="Centaur" panose="02030504050205020304" pitchFamily="18" charset="0"/>
                <a:ea typeface="Adobe Fangsong Std R" pitchFamily="18" charset="-128"/>
              </a:rPr>
              <a:t>How did the signalman die?</a:t>
            </a:r>
          </a:p>
          <a:p>
            <a:pPr marL="514350" indent="-514350">
              <a:buNone/>
            </a:pPr>
            <a:endParaRPr lang="en-IN"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0.01"/>
                                          </p:val>
                                        </p:tav>
                                        <p:tav tm="100000">
                                          <p:val>
                                            <p:strVal val="#ppt_h"/>
                                          </p:val>
                                        </p:tav>
                                      </p:tavLst>
                                    </p:anim>
                                    <p:anim calcmode="lin" valueType="num">
                                      <p:cBhvr>
                                        <p:cTn id="9" dur="2000" fill="hold"/>
                                        <p:tgtEl>
                                          <p:spTgt spid="2"/>
                                        </p:tgtEl>
                                        <p:attrNameLst>
                                          <p:attrName>ppt_x</p:attrName>
                                        </p:attrNameLst>
                                      </p:cBhvr>
                                      <p:tavLst>
                                        <p:tav tm="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h+1"/>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ox(i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ox(in)">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ox(in)">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Edwardian Script ITC" pitchFamily="66" charset="0"/>
              </a:rPr>
              <a:t>Main Idea</a:t>
            </a:r>
            <a:endParaRPr lang="en-IN" sz="5400" dirty="0">
              <a:latin typeface="Edwardian Script ITC" pitchFamily="66" charset="0"/>
            </a:endParaRPr>
          </a:p>
        </p:txBody>
      </p:sp>
      <p:sp>
        <p:nvSpPr>
          <p:cNvPr id="3" name="Content Placeholder 2"/>
          <p:cNvSpPr>
            <a:spLocks noGrp="1"/>
          </p:cNvSpPr>
          <p:nvPr>
            <p:ph idx="1"/>
          </p:nvPr>
        </p:nvSpPr>
        <p:spPr>
          <a:xfrm>
            <a:off x="457200" y="1340768"/>
            <a:ext cx="8229600" cy="4785395"/>
          </a:xfrm>
        </p:spPr>
        <p:txBody>
          <a:bodyPr>
            <a:normAutofit/>
          </a:bodyPr>
          <a:lstStyle/>
          <a:p>
            <a:r>
              <a:rPr lang="en-US" sz="2500" dirty="0" smtClean="0">
                <a:latin typeface="Centaur" panose="02030504050205020304" pitchFamily="18" charset="0"/>
                <a:ea typeface="Adobe Fangsong Std R" pitchFamily="18" charset="-128"/>
              </a:rPr>
              <a:t>The main idea of the ambiguous short story 'The Signalman' is the contrast between the 'Real world ' and the 'Unreal world'.</a:t>
            </a:r>
          </a:p>
          <a:p>
            <a:r>
              <a:rPr lang="en-US" sz="2500" dirty="0" smtClean="0">
                <a:latin typeface="Centaur" panose="02030504050205020304" pitchFamily="18" charset="0"/>
                <a:ea typeface="Adobe Fangsong Std R" pitchFamily="18" charset="-128"/>
              </a:rPr>
              <a:t>Another main idea is human beings caring for each other but are helpless in the face of a persons pre-determined fate. An example of this is the signalman’s desire to help prevent the accident from happening but can not do much</a:t>
            </a:r>
          </a:p>
          <a:p>
            <a:r>
              <a:rPr lang="en-US" sz="2500" dirty="0" smtClean="0">
                <a:latin typeface="Centaur" panose="02030504050205020304" pitchFamily="18" charset="0"/>
                <a:ea typeface="Adobe Fangsong Std R" pitchFamily="18" charset="-128"/>
              </a:rPr>
              <a:t>Incompetence of technology  is also a main idea. The train stopped 150 yards after the signalman had motioned for it to stop and in that time the lady had died.</a:t>
            </a:r>
            <a:endParaRPr lang="en-IN" sz="2500" dirty="0">
              <a:latin typeface="Centaur" panose="02030504050205020304" pitchFamily="18" charset="0"/>
              <a:ea typeface="Adobe Fangsong Std R" pitchFamily="18"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1">
                    <a:lumMod val="75000"/>
                    <a:lumOff val="25000"/>
                  </a:schemeClr>
                </a:solidFill>
                <a:latin typeface="Edwardian Script ITC" pitchFamily="66" charset="0"/>
              </a:rPr>
              <a:t>About Charles Dickens</a:t>
            </a:r>
            <a:endParaRPr lang="en-IN" sz="5400" dirty="0">
              <a:solidFill>
                <a:schemeClr val="tx1">
                  <a:lumMod val="75000"/>
                  <a:lumOff val="25000"/>
                </a:schemeClr>
              </a:solidFill>
              <a:latin typeface="Edwardian Script ITC" pitchFamily="66" charset="0"/>
            </a:endParaRPr>
          </a:p>
        </p:txBody>
      </p:sp>
      <p:sp>
        <p:nvSpPr>
          <p:cNvPr id="3" name="Content Placeholder 2"/>
          <p:cNvSpPr>
            <a:spLocks noGrp="1"/>
          </p:cNvSpPr>
          <p:nvPr>
            <p:ph idx="1"/>
          </p:nvPr>
        </p:nvSpPr>
        <p:spPr/>
        <p:txBody>
          <a:bodyPr>
            <a:noAutofit/>
          </a:bodyPr>
          <a:lstStyle/>
          <a:p>
            <a:r>
              <a:rPr lang="en-IN" sz="2800" dirty="0" smtClean="0">
                <a:latin typeface="Centaur" panose="02030504050205020304" pitchFamily="18" charset="0"/>
              </a:rPr>
              <a:t>Vivid characters and overall descriptions</a:t>
            </a:r>
          </a:p>
          <a:p>
            <a:r>
              <a:rPr lang="en-IN" sz="2800" dirty="0" smtClean="0">
                <a:latin typeface="Centaur" panose="02030504050205020304" pitchFamily="18" charset="0"/>
              </a:rPr>
              <a:t>Life of ‘rags to riches’</a:t>
            </a:r>
          </a:p>
          <a:p>
            <a:r>
              <a:rPr lang="en-IN" sz="2800" dirty="0" smtClean="0">
                <a:latin typeface="Centaur" panose="02030504050205020304" pitchFamily="18" charset="0"/>
              </a:rPr>
              <a:t>Born Portsmouth- 7</a:t>
            </a:r>
            <a:r>
              <a:rPr lang="en-IN" sz="2800" baseline="30000" dirty="0" smtClean="0">
                <a:latin typeface="Centaur" panose="02030504050205020304" pitchFamily="18" charset="0"/>
              </a:rPr>
              <a:t>th</a:t>
            </a:r>
            <a:r>
              <a:rPr lang="en-IN" sz="2800" dirty="0" smtClean="0">
                <a:latin typeface="Centaur" panose="02030504050205020304" pitchFamily="18" charset="0"/>
              </a:rPr>
              <a:t> February 1812</a:t>
            </a:r>
          </a:p>
          <a:p>
            <a:r>
              <a:rPr lang="en-IN" sz="2800" dirty="0" smtClean="0">
                <a:latin typeface="Centaur" panose="02030504050205020304" pitchFamily="18" charset="0"/>
              </a:rPr>
              <a:t>John and Elizabeth Dickens</a:t>
            </a:r>
          </a:p>
          <a:p>
            <a:r>
              <a:rPr lang="en-IN" sz="2800" dirty="0" smtClean="0">
                <a:latin typeface="Centaur" panose="02030504050205020304" pitchFamily="18" charset="0"/>
              </a:rPr>
              <a:t>Theatre fanatic</a:t>
            </a:r>
          </a:p>
          <a:p>
            <a:r>
              <a:rPr lang="en-IN" sz="2800" dirty="0" smtClean="0">
                <a:latin typeface="Centaur" panose="02030504050205020304" pitchFamily="18" charset="0"/>
              </a:rPr>
              <a:t>Lectures on slavery</a:t>
            </a:r>
          </a:p>
          <a:p>
            <a:r>
              <a:rPr lang="en-IN" sz="2800" dirty="0" smtClean="0">
                <a:latin typeface="Centaur" panose="02030504050205020304" pitchFamily="18" charset="0"/>
              </a:rPr>
              <a:t>Separated from wife after 10</a:t>
            </a:r>
            <a:r>
              <a:rPr lang="en-IN" sz="2800" baseline="30000" dirty="0" smtClean="0">
                <a:latin typeface="Centaur" panose="02030504050205020304" pitchFamily="18" charset="0"/>
              </a:rPr>
              <a:t>th</a:t>
            </a:r>
            <a:r>
              <a:rPr lang="en-IN" sz="2800" dirty="0" smtClean="0">
                <a:latin typeface="Centaur" panose="02030504050205020304" pitchFamily="18" charset="0"/>
              </a:rPr>
              <a:t> child</a:t>
            </a:r>
          </a:p>
          <a:p>
            <a:r>
              <a:rPr lang="en-IN" sz="2800" dirty="0" smtClean="0">
                <a:latin typeface="Centaur" panose="02030504050205020304" pitchFamily="18" charset="0"/>
              </a:rPr>
              <a:t>Died of stroke in 1870</a:t>
            </a:r>
          </a:p>
          <a:p>
            <a:r>
              <a:rPr lang="en-IN" sz="2800" dirty="0" smtClean="0">
                <a:latin typeface="Centaur" panose="02030504050205020304" pitchFamily="18" charset="0"/>
              </a:rPr>
              <a:t>Victorian Author</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05210">
            <a:off x="6495119" y="1267809"/>
            <a:ext cx="1800895" cy="263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xQTEhUUExQWFhQXGBsaFxgYGBwaHBgbGBoYGxobGBoeHygiIBsnHxsYITEhJSkrLi4uHSAzODMsNygtLisBCgoKDg0OGxAQGy0kICQsLy8sLCwsLCwsLCwsLCwsLCwsLCwsLCwsLCwsLCwsLCwsLCwsLCwsLCwsLCwsLCwsLP/AABEIAQMAwwMBIgACEQEDEQH/xAAbAAABBQEBAAAAAAAAAAAAAAAFAAIDBAYBB//EAEYQAAECAwUECAIHBwMEAgMAAAECEQADIQQSMUFRBSJhcQYTMoGRobHwUsEUIyRCctHhBzM0YoKy8RVT0pKTs8JjgxYlc//EABgBAAMBAQAAAAAAAAAAAAAAAAECAwAE/8QALREAAgEBBQYHAQEBAQAAAAAAAAECEQMSITFRMkGBscHRE2FxkaHh8CLxYgT/2gAMAwEAAhEDEQA/ABlqtSlBP1i2f4jmrPuiSValpBAWrtHP3SKE1TXQDgR6xquj+z7OqymdPQVHrVJe+pIACUHLioxWTuxbOCMXKSQF+mTD99XJ44u2ryUfGNGmyWEiklWeM1WWf5R1NjsWclaeBmqbB6kBnxziStfLl3HcKOjfPsZhNqXmtXjCFqX8R8fnGmFjsZwkLbUTlH0rD07LsZr1amb/AHj+VIbxPLl3Bd8+ZlFWxeavOIlWpfxERrf9MsZ7MpetZqgWpqOUV17Osd5uqWdWnYdwTA8Tyfx3NdWvPsZNVpX8SvGI1WhXxE9/KNcdmWTDqZg/+0+t1oYdlWVv3K+fWn/jGv8Ak/juGi159jHrnr+Iwz6SvJRjWq2VZc5S+XWn/jES9l2X/ZV/3SflGvPR/HcOGvMy3Xr+Ixwz1ZKPjGnVs2zf7S8f901p+GOf6ZZs5Uzl1p/4xrz0fx3N/Ov72Mz16/iPjC+kK+I+MaZezrLRpKxr9aT8o4Nm2Zv3K316018o156P47m/nXn2M516viPjHROV8R8Y0Z2fZc5S3oKzjjTIDvjqNnWYv9Uo/wD2mnlBvvR/Hc1I68+xnxaFfEYf16viPcWjQDZtmLtLV/3D+USnZ1lGMpQ4mafyg33o/juLRa8+xm/pCviPjEiZyvjPv2IPy7JYy24ag161WTYvQcotDZVlx6pTM/71XiY3ieT+O5rq159jMCao/eVxrDkzS/aPi8aqVsizf7SmP/yqgDtuzIl2hSZdE3UEAl2vICjU8SYMbSrpTl3FcaKtTPW+errFbysszoIUM2h+8V3eghReoKBa1pYA6n5xrNjVsDUY2iYK5umWKeueEZK1nsj+b5mNf0d/gmLgGfMqPwyuFOZjnnshWZVSq4E1ZipJLC9qmrPUVrhrCXayogAlTsxuAEEPn/nOsNXPKkhLB3Cn1cf590KQCAA1DRwP17m+UcpUei3repBAJ7QyGhofb0ji5qCqqA5GIVWj4Hvwb5w1N0qSkkhqE4iprlzPGndPb5EqXMIkqvpDMpQPm1WB+XCGxNgRqnoYBTuztrk7v6ZNxaOdMli61whvhwYcGc+vdEiLOVqupQSr+UOczRuR94xdUdACGDc6ae+6pxAMNsS26BV8VAgcctYYq2qLXikMXpeY4t86E/KGmQTpk5oWOPrjEcyQwxfuLvSp8/YjVkaiOKtAd3Kmo4cAfPMDDvh4t4YOzeMQizuHFAe8BvT3xhlms15SUAgOReVQXUgOovwAOMG80qhup4F+0WVXUpnKYS1qZBOJbNtCyg/PvDqtBTgWB8RjgDWnDCkarZdnVPlT5ClJBUL8kJWhVwpDAAJUWDBI5PrGT6otXVtCcq09tEoWkpNp5rkUlBJJkiJhJDK4sSRVsRlg0Ok2tTEUqWCr3pwB1aKxDFqfPWGoQQePkeXGvur0vMSiLqkKqaZ4kXj4e8IjRM+6VG6aqoas2R0wywiJMs3a4Uw/TEYs/drDkSNPHIc/dPQ1NQsJ/lmJ5qB83iQzDMKXZVHoSzZFiGeuRitOsoSpSUzAps0ux0YEPR9PGGBV00arZOGdyePKmPONUKSL89IbAgqYpZZdnDliHGOJ8s0skXbxUAp0m9gWF1yGajZcYH2mcVAhRxyTTxONK46coJWxgpKSaBGOpNHYVYi8P6o2ZotxyDOz1C4kODdAdvLDhATpEftKq/dl/wDjTE1gmFK0OQxYFnLCoqRSinFcPOK/SH+JV+GX/wCNEUhtL0fQnPJt7zOW8HrFY5eghR231mKNMvQQo6qk8C/bTVA45c41+wUqNgABr18wtSrCVr7wjIWs1T3esbLo0trCk6TZp8pcc89levQKz/akRkvLBo6QAMHcHeYaAO/KGq2ioypcokXEOwF0EYVw1yia0TWUAWaopTeW6iO8pNdbsSbKsgnWlCCxSyStjjdTvPxNB4xzzaimykU3gPsGxVTJZmzCmXKFb6qkh3dKRX0fjEcz6MDupmqD9olI5Mm6fWDPTG27yJIG6BeZqZhIAbAAecZ5KO0WbXjErFynG89+SKWlIuiCFg2ZMVvWZaVajsLTxLkgjiDAuYlT11rqPfOLeyrQtEwTUObh3zVrhNQeBy5CLGzLPLmmetQWyApaQCACKsCCksePlSGcpQq5ZC0UsswSpByZgM+7H3lHbBalyllQAUSCN4XgygXNaYc+/OaUXWAsbhIBY1LnIkEccPB4JT9mShaxIeYQWF4qS4UQ79nDh+kPKai6PSvsCMW8TPTS+OBy419NIbZJqUoWky99ZCb17AAgp3WqCQM6sMILyLFKVaDJ30kKKUqooOHDqAAoWNXo41hmztldZaDJmFSSCplJINUcGwx/KElaQpjuVeA8YS6AnZts6iamYzqSFFnYHIuWwLv7eI9oTUzF3wm5eLlILh8SQKMHy9IvqsCRKVNN66JhlpSDV2vOVEMAzRFIkSl3S6w968gXVK3Uum5q6mDEZd8Gsa3uHU1JUoDCPfl79uxI0qQDn6+HzgxYrFLmpnHfT1aCpioF2emHDjFMCWUEusLBwvBlJON2lDgc4a+qtaAuulRk+Ze3mS7AABITgOFHbPMgxAAGqBr7Hv0gntjZglFCpaipCwReIDgpxBoKZ/4juyNmImpWqYpQYKUgIatwbzkgsN6nfpCu1jcv7hvDd67vBkqUCFVuNhQkLII3Xyo5c0cHMmIkS8a14mgeJFB3z78OHv8AOCv+io6tEyZMuIVRd1N66WdIIBxOfMQ8pKLSe8WKbyAxOAp46Dl+kTWJmNSQkJDfMk1JAfPIRPY9mhaFzCSEyw5u0U6nYOQQBmSQWGtGfYxKShXavUZClOFAKxdgwD4NXugXleC1gWLJMoASSp0YlqkB+Bfe/KkD+kJ+0q/DL/8AGmCGybVedKgMSx+Ig0J40HhAzpD/ABK/wo/8aYtDaXo+hGWTAVs7Zyw9BCjltO+e70EKL1AkEbUd5Pd6+/GNr0aQ9iSDnMm5t8GcYm1doRsdipewJFO3NNeBR4YRK02V69GKs/2qIFTCuWWx5ZqJvNxAAY6jnBXocbtqCSMUKThpWnCnLTGBImKQgHClAGcuASQ/A4cByjsiYpKkTZfaF3vupxOuY19By2kL8XHVFoO60w70ktKpVsCqEAJUARpSuTUPt2FWqYqYVLoLxy7ieAHfjo0HdpgWyUmZLpOR2kZkZs2LGo590ZlMtWBoxPDA0offnCf+adYKLzWDGtY/1VZMnkTlpSpIURfa8Ae1pwGR8HxDk+jdBaLySQJRBBOhqC2cRbGsiZZRNnkIlg3kirrU2SfhoC/IaxUk7XXLMy4QyySolANDkSU4cP8AMG0raJxXljuzDD+WpMks8xN5LSkdsZr1DNvQTtKf/wBn/Uk+EsfOANmmFKgoAOKjdBAI4fKLCtqzDN63dK27QSHZmdruOI1aka0sm3VaNe5ozSWOqYX2fMSqdaEoQkWgFZlrU5BqXoSwONRqdK0ejU0/SkhQZTrKqbz3SGJ5g97wLm21QmCaCy3dwwqcyOPpHU7ZmpWZoI60pYm4O8sM+MTdjKkkt6px7Dq0VU9GdsO0lSStNxK5MxSiUqTQkEOxwfDI5UiS09X1abTZguSsL6tSQo0JS7pbhlxZhFZVrXdbdZSryk3Qz0q2VGFCG0EMtM9axdwQmoSKAGnByeJLxTwnevLB7/PgLfwoWNhj6q1l69V/ywOMBJ0uUAhioqI3wUgMQaBJcuGatPyJSbfMlpUhLMoAKdAqDxOTEhopmWxcsWyI0OhHfDxg1KT17AclRIM2J5vX2ckBRUpcslqLBLh/ecN2Gr6yalLMmQpIbgUu2FCoqNdRAwTSZhmEssl3AbmwAzq7R2VazIUsSVpLukrCUm8MmBSSxpRhE5WLcWlv57x42iqq7iOxyxedY3U7xfQYDkSQO/vgtscCaJskqcr3hQ9sVNdcH5GB1nQTImb8lNUm4zKUagdWw+7WmkVbBOVLVfFGBZ2p7Dw9pBzT13AhJRa+S3s+2zJClEBxVC0qBIJLkPx7XnFm7JtEpUxMoS5iACw7KrzgEA4eAbi9IrNtRN2bfQFGY1RQAh6lLVLZ01OAMUU25YAEsAJaoSCxVS7eJdXJzSrCA7Nt3sn5fsTKdFTcWNn2ZSVIzAxwcUVrkX517xQ6QK+0r5Ix/wD5pg7ZFpYBJBbHXi41jPbeP2heOCP7Ex1RX9Lj0OetUwJbe2e70EKO2oi8feUKLVMmE7Z2k8/kY2Oxpl2wJNe3N41dIHd5RjLYN5PP842eyE3rDLF67vzKnAbyeIiVpsr16MRZv9vRDaZyVBRqSEkoOYfu4EV0ThFSTSoz9kkvz9isXWMVgkung7sa6kinnWJ5MtTVV3VyJfA4xBY4lWruBP1lQQSCGrVw9Qx1i1/rExv3inFHoVdyqnv4ZRW6hd0zSg3AWKnYO2D6tVo5Nt6lS0ywkBKTeCgKmgcFWYwAbN4LSeYE2sjlpKll1G8onE1Pf5xd2bYOumJluEpxVrdGcUFTA5GZwvFsv8+6wU6O2xKJ2+WCgU3st5mPJ2EJatqzbjnQeCTkqlW2TUAlMpCQgOAVAKJpiScOAS1IZa1I6tBQkpVvBYcs+6zOXYh6HXRjDlGbK6ySSQkkXk0rd7JBOWYIxfPCFaLItIllt6YSEpauTYa3vDgRBVxUdQ/06qhN0d2fLWSldCsKEsaqAJJbJgRzeBMwFKiCC4JDMAzYtm7iCP06XKWggKKpbAETQkEgkqoUYKJUanOJOklnTfTOS3VzkpU+T0q44epiSk1aJPKWXqvodxVyq3HNpIlpkyJiZYvTEqvdovdZm3qRHtXZ4aStAKTOA+rKnYnAh8iSMdYuW61mVJsariVUU4KAfhwJDp7uEN22u5Ol2lypCrqku+7dqU6DXx0JiUJyqqf9ccXgUcVjw4ZYlS12G5MEiSjrFtvKLkksSyU4MBweIJ1jC5BmpF1SKTEioalQ9Ry54RJ0hKkTjNQSUTGUhQONA7efstD7LMMuzTVLDdcyUjMgO6h/LvM7NTiIopPw4yWeH2JT+2nlj9Fa3WaWmVJUmWAua5NSeywLC9n3wNnSbqylSSlQxBcHi78oNbWlvZrKQWYKr3hoFLlrUhcw1S4F53cnIa0c8hxiljL+cdXzYs1/WGi5EIG6c8S3n+UNlrA0GuTPXD36xIoANShz4ajz84kt8tHWESyooyvBj3gcn8IsTK9wP2QATV+fn/nlEl1RlnEuqt3gzMedObw2Zi5DBhVuPOHy7VdQQzh8QMH4ZjHTLuxsXkS7MJC2rit9AQrI6O+HCBe3lfaF/wBPkhIgzYkXVsK7ugfHNvAHNoCbdV9oXyT/AGphobS49BXvAtq7RoMvSOw219s+8oUWAgpbe0nn+cbHZZ+wI/HM0wvC9jwfjGOtnaTz+UbLZCyLHLbErmtwL58KRO0yXr0Yqz4dUUZs9KZqQihSHyqVbzJywxywxyasjEAJvAOBkR8O6Cxp6ZxDNSb5YBJUol2q2bORQuVZYZgxPYwlMwX0X2IvpZgdQ9WPHLWIqpWV3C6TKtUzq+rvEy3e5gH1IYOaf4hqZbZnDTuoMPYfIxFaCATcF1JJZLuwLtU+uMdlowBrQZ88eH6wwpJ1l0VYhXBzQpO6cRgH5cxDzNoWDAEE5aa9/JogSlyaHI1Iphh7p3xZlzCd0kBNMcv0+cZBJE2+YigmKHAKLDLWgpiNMYqptC0ErSpQWXchdTrW9yflFi3y0oWoImFaQ28LwvYPTDEthFU1JKaU0xI9e/jGog1Y6Zakrl1CjPUq8VEggoAYgj4nY1MMmW9ak3TNmH+VRcUYjGnsQ4WdXEg4MNGoYsJsZqwAo1feEa7UF6hJKtjm7aFTJiGLJ6wkXmN0kHLn+kUfpEwJ6tMxVz7qSacynDEReTYzSo40rSGqsxNS3dGueRr43ZywUzAqcUEIdKQCb5OWJA58YprvKqtZUf5lEmmFdMaZd8TTJAqAGGb09M4ZMlgAs4Gvf5CNSga1R36ZNZjMUxa6AcGpgXYU4fmtqTVpuyzNE1DAuDQEjAO2pr+cV5sqqmOXLQZcj7ENTLLBywDZGtXd9DxEBRS3BbepCJgo/LEDvHjHUjE5/pTDi5i1Zp1xSVKQlaBUpU7KpgQGp6xWmzQDQBIrQZAnDyGMEA5dmPVBd9BvKKQn71PvFIqzPXnEKkUGAdTANkCXOdPHCHKUAaUbR+Oh5nuziKbMJRdAql6+CiBhiCxOAJAwrGMEbEouFKzCU6Ft5ieJ+YwgLt0/aFYfd/sTBXZsy8oJpusXal1mAbDLHvbUX0g/iFPoj+xMNHaXHoK1gwHajvH3lCjlpDqPd6QosBUoFbUd9HONds1/ocsjELnHHEOR4xjrT+8TzjbbF/hJdWdU3DEb0JaZL16MRdOqBtongrAZwEopVPacXXwc4+UJc1JUSxD5GlcKxzrd4hmJAUaHAjN/dRHHN4MDQeY9+sRKEhDuOODaNqcKQ6+kpTcSAqpKg9XZg3Bj48mftC3dYorWEgvVgw0wy5a+cEpLVGmXv35wTHUFyHHcXIOeOGHtjCUl3Ll3GWB9+6xNaLKtNxSksFB0Pml2f1rHJCqjV/FvfnGDUclLYk8mavf3mLkqyDEj9ccYlkyWqQCo+UStFFEm5DAGjgMOiSdOUu7ePZTdTQCg5CsEUiBiRV26lgb1bxLEcLvBojBiRMolKlfdSQ9cHdoARq60NYpTrK1U1/lPeaRbETAputdN+8956XWwu86vGoZOhnpiQQSkhhpTAPXhjE/WSxKWDLeaSLqwS6QnIDN9fKJ7fIbfSHyI+fnFJ2YnNmbIeIpWvlCMonUhTLoBjwbQYeX+YjWQTXI8Q8WFS3BDNQ04hmOuh9Ikstl6xYTfQgMS61MKZd9QOcYYGXApV0FjRySwTm5atK5RYkyrswoBStjdvBwFBy4DgFjWjZPk4Zcdzq58jnz+cNIIUm5iLy6Aq4J4VDk8OUA2Zd2fKAqk7pox1BNX8R3QF28Pr1ck/wBiYMbMmkruCqWdPAU4VxblAnpCPr1ck/2iHjtLiI8mArQN493pChWk7x7vQQoqAvWntp5xr9mq+xIDO6pg4OVsCXxDtGOtPbHONnsZINklg4XpndvROeS9ejAunVA60JP7wq3lEnDtJyc6EYadziORPwYEVNDimpxGOUdt1CEk74SAThkCz6YUETTVJJvAuCSQMQHSlx4v3g8YlvK1wEuaCPXi/m/vlYVZVJlIm3B1a3AL1Kga0qYpKOhp45Z1hJcE1YZd/wCnrBAW+tvVJy8uFPfrf2fLIBUWBJgYJg5MPWsG0pyh4iSLMiYA7pvOkgOWuk4K7tIifXGGqMOT3Qwg5KQQoqIBAoGO85wByYVrEZjsSWcJVMQlbsol24JKm8m74zwClV0IxLIAWTRRKUjPcCSVcjeA7uMcTG5sVjkzpPVKlpSE5JxS5LKBxvFi5z4xiVouqUmm6pSX1ukgnyhYyqUtLO7iNjgjojgHf7EMSJp8gpJSsBxjUEVA05wEtVnZRTWnZNGbi/fBgeMV9pJJSFZinLiXgSQ0XRgYM764u9cOPAfq5MPmpoKAqODVrjj77o4xfLnz83/KLU2RL+j3xM+tvMZbE0ainwhEUBapharYih0wAwry4njEwmUcUCbiXY1DgFm8GGeQqylrowVU60ADU8T6xGnsOcpjl6ksAQwpR757jrGCWJNl+tSRdZKXoMi4F3TMNpzoI6RD68/hTx+6NIP7NtCVpFReDpIz3S2Hge+AHSIfXn8Kf7RDLaQmNHUA2gbxhR20do/nwhRYyLVoO8OcbHZC2siDXGZhj2j8oxtt7b8Y1+yiDY0vg818fiOlYlPJevRgX73RUtagoAtvJUHONWBD61YxCDRRfFTksM2ZxyAw/WIkTLySSoqF/EMKHAkODWtKiJ5kpSSA1SSRmGFXBzNRV8+bzrvKOLi6PMaMcS3M1IPOJ5ZD4Z6VPd34+kMQgkOx0zAHB8nr584bZZSlAuOyCTwwD979xI0jUBUtWSqu+ox0gwlUU7NsW0slSZSiDldLirbwaj5cKwbXsC0C8Ll66aENv1YFKXds4aMkhZRbyKd75Q4GsFZnRaeFsiqBQKWwJokuQl6u4DDKI5ewphmKlqMtMwB0JMwOouKsHVduXzUd2MG+geHLQHPpE1hS60m9LSxHbUR2gQLrA1eLErYs4zCgpoksVBTg8s8m1xi5s/YhDqmlIwCUghyaviNHpjSBKSpgPZ2bUk2iSwyzdB6wLUCASOsZ3oKo4+UCbfZyhRdTu5wUMS+aQ48Y01jkIQFXVgtiosCCSz6MDrQXc45tPYqp3VsUsHvE4qBA7KRQndP3gDyicHRlrSN5GTGUdeC8/otOGBQogOkAkVcBi4YbpObP4xBL6OWi8EGXi2+SCmoc4F6Fxho0VUkc7s5aFDlEdsH1a+T+BeDdt6NTZSL4ZeF4JvFTk1YNUOfDlAo2eYtEwISSUoUVDAiiiwGZoWHCDeTQtySdKAIp0DF9fzjk5FSAwGeWnfpGildD7QwK1pSAKgu+NCwDY8cofO6ITxMCbpUk4qBF2tc6jPLLiIVNFXF6GUnIO9jjg7PQ4c2Hg/OstFXZnS1Q7i8SzHDMvy0jUbd6NTpa1BIvsm8VAkXQVEAkMxJZmGugMUZfRm0UN0pYggrF2tSe0zhq5+UKxknWjKuzZTTlnNRUouC7XmDaYeXgG6Rj7Qr8Kf7RGi2OpZSN1IltQ3rylEFgT3Rn+kiftCuSf7RDw2lxJzVK8ABaO0feUKO2jtH3lCiwtSa1dumsbDYp+zS/xTH/AOqMbau0OcbHYv8ADS/xTP7olPJevRm7dUUpyQZyXN2XMBSsoAe5eG9VwSz5erxtJPRICakqAmWYzFML5v3VAlJLAbt67gcGcM4Ajo7sBdoWVvdly13FLoCfvG4GIJqAXAGGjR6SpUQnKmRaKqsSijZclIITJls4xDuwIdTjEOrXnE0qzpDMiWkijpSBShppgk5s0TEwonUpQck0Ykni7GnKAvSXZqV3J6rT1C5dJRUoJReJer5lm5DA4QYKoH23YEq0ICJ96YAq8K3TRwKiuBMFGAVi6ZdStUu1TETS27NkXCRebCgBFRk4IqC4bM7EkT5drSmSrrlFXWJmH7zlW8tySFFlhTnViXc3Om+yrJZymVZ0rTNLFQCipCUFwxdzefAAjjAPZM2aicj6MVda+4BvVYjskNgT4xRCPRnrlkkrmylCcEoVeIAlle4KNVTbzVwGOGsdq6iUtKJs5KCs3khRuvdUVqF4nBizGAnRjpekqEi0S1S5xNVEK31YOsHeSaZ0AGQEEekllss8qEwtOly3Ct6gIUQSwIUnElgWELvKV0C8vZwSDcUQFJbFwXfericK8B325Eu6kJxYYmPPNm9Jp9k6mXOVIXZipKAtCwshNB90uLoL1Tgkx6Au1IDErSyrrFxW9RLcDrGoZOpYEIxwHzjsYJ0GOvHI6YJjl0VpiXPE0/IeEJSASDWnE+jse+OmOiMY5cHLlT0jEftEtKwQh1BBAIcC7e3gVJIDksoBn0wxjcwB6TbBRP8ArCFOmWsMhgpSqXOYG9TjDReIJKqoea7DnBLSsaXgcj+HmAFa1JgL0k/iFck+gjQ7Os6RMIQzJYnPJmGhqP8Ap4vADpJ/EK5J/tEVhtLicksnwM/aU7x7vQQodau0e70EKLiJnbX2x71jVbP/AIMP8Ux3wZ/X9Iylq7Q5xsNiFrMknAKmcc9IhPJevRj/AL5QS6A2lUu09Wyilbi6CwcAb5BLEABXHnhHoy48msE2XJnS5i0qmyUKZbAUYOKUcBV2lMxWPTNkbWl2qX1kokp45HFubMaUqKxz2ixL2bwLYhPHTHHiZQ6IrbVssybKKJM4yVk9sB6aah9RWLAMQ7Q2lKs6b85YSMhio5USKnuEFGPHNrbNmWOZ1c0hKiLwYguHa8+IBrixjRfsxEtVpdW8sSyqXUhi4fdObFRbJj3V7OZ207Yha5bI3UrCQWQhJJYq1ZSq4nJsBN0q2YqwWpM2SlSJJUlUtf3UHOWTi1CWOIplFfIn5o9PmykqIJSLwBAV94PjdViMBhA6ZLsslIRPmILuWmqCiu92jczBLlgGFWaLlgtiZ0tE1FUqD8jmO4uO6Mh046ICYJ1rlrmKmgJPVO4IQwIRgRuuWrXnCFPQx/SJdl69rIiYmSaKvPdd3C5YKipmIowZqCsaDoGtJUqVaFEhAKpZJ3cUNe1IJCgHYVyjIbOnJUBvUJcsXJcuSzlsuJ842uxbLLWmYLEtCbQyShU5QdO8LyerKCymS4KbwFK5Gm4RN1CHSi3T7Muz2uUodWypPVqBF91KUDdYUKUvexDCjEwX2x02k2eyyZ60qvzkuiUMbwAvBRZgEksT4AxiNtbQttlaXNtEm0daN+W5nJSMHU6QQC5G6R5QB2YAVITNV1spJcoUXCUqUCspd7jgVUG44lwNWmZ6Lbv2hAWOXaJUkKUqZ1akLXdCTdUpwoJN4G6W78w0H+im3vpskzOrMspUUkE3gSAC6VMHFRlGUV0Nk2kHqJqkyUqFx1BQKwlnIJcneICiRjRwxOn6FWVUqyhCghgtd1SFlV4FRqXFNMVUAL1aMFVDsdaONHRGCKK21bWZMlcwIvlAe67O3GLUDekQlqkqTMWhNLyb5bsEEkZ0phrxgox5LsZakBDsyTdKnIBSl07w4BSS5owFawL6TB7QvknTQQY2UlM2Zu3gh0zSk0ZRANKVLk8GOLgQL6S/xKuSf7QYrDaXE4p5Mz1p7R95QodaXvHuz4c47HUJgR2w7w5/nGn2f/B8lr11GPDWMzbe3/V+cazYKQqzAH41v5RyzyXr0ZRfvcK9GtnS5yZiFglRlEyy6khKw+8ogUxTiDhqa3/2e2aZLXaUXN0Ku3nISFJJdhneCnBbADC9E/7O5SHmqKjfCriEk4pa8XGeDvo2bxserYqOamfuDRzzeJeCwTIlIfH3zhBAiQiGtEyg0DGMj0p2LNtFpSqah7KlJAVKumYlwHKgd5Sb1boej5xsRHWgp0AV9j2CVZ5QlyQyBV3e8TionUxn/wBpySbGk7xImpN0JcGigb2gAcv+cacy/HXSIrbIVMkrlpWEqWkpvFL0IY0BGT1gpmBHQBQNgllOF5f96vk0G7bbkSEGbNVcQlnUXLOQBQAmpIHfATojsyfZEGzzAhUtypMxJwJYXSk148IF/tGSoGSTMmJs69yaEmjXgSWNCtsH0fKGpVgyRmOl02zJtaJ9mWhYmG+pN1glaWcMQKKD05vjWttqVI+kH6MXkqQCElyUFQIUlVciDmWeFYLFPm9ZLk2YEOrf6sqUUklt5W4AzNdAwfjBY9AbQJS5pSm+kAy5aQFqJcCuQSA9A5OHNq0A8TMyVAYAnCgpliw0fKLE20pSpOQUlQLBq7oBPn4Uhu2NkTbMlCZoUhSwSl2+6Q5UAcnoDWuIgh01CxMQVSSiUZctEkpcoWkAKUoFIZyVmmOGsGoLpN0bQmQqRfmBSlz5aFyQHQUkhlKNLwBKSAc0vUCvtBpHgGzdmG0KEuU14qJSCWe6k7oOAUcqx6nsvpDMk2ZJtyFJKTdvMbxSkdtaMXoey5LEgQGPFmujsMSQwOuobyMOEAY6IwfT/aClq6gJSGwIN4soAuzUwIar0jeCAO19myZfW2hSL0xSklJbsKSBcLP8YBJ41pDoElVHmWxUKkzAggu4QoUBoLoDHQCWaMfBoGdJD9oX3ekHUy+utExZusZl4hmH1ZSksBnjww5wC6SfxK/6fQRSz2lxOS0aowHPUyi8KHz+0YUdREjtw3/6vnGl2ZNu2RyCR1ihu47xQKcaxm9oDf8A6vnGj2dLeyZBpqi+lEgtlnHLPZX7cy2/9qW9m7WVJmpmINbocM4IO4sNrg3EDHA65fTFb/uU/wDUX9IwaJAUpN1QAUGuigopzdrSrkszAjWL8oAKUQARg4o5SS/DPCEonmG80sDbWfpfKJaYhSOI3h8j5QWse05M3sTEk6Gh8DWPOQQaZxxSOEB2UXkFWst56kER0ojypIaod+BglY9u2iWQyyR8KjeHnUdxEK7HRjq2W9HoZEdAjPWLpfKUPrUqQdRvJ8q+UG7DbpU392sKOYFD4GsI4tZlFJPInuxV2hs+XOQqXMDpUGLFjw861i6RDGhRilsmxmzykykqK0Je7e7QBLtQMWrpGc/aJ0kVIQJMvrUTVMoTE7oAGQLOp8wMHfgdjDZiEqBSoBSTiFAEHmDSGTMebbG6CTLUVTbTaQXNShYmqU7FypyAA7B35DOLpltmVPNnstkHWpkBIRMSb5W6QkJSwrRt7M8AX9JsFhlyUqTKAQC5oHLnMk498YbonsKbZ7cVWqSuYoqJlz0gdWFKCipZSmiQpyGoxamBBTBTAG7f6NLstmk2i6UrKlCeLwdJWp5RFcRgbpxbiY9D6I7W+lWVC1VUDdUaG8UsyuZoeBeA/wC1HrDYSUdX1YWkzb5ILAi6EUqSpsxhxoS6CWcy7BIBFVArxdwtSlJL/hIg1qjJUZoXhzxGIc8AJIIEdK5N+zkJa+Ckpcs28kFR/lAJc4APBUGPMf2g7T61ZYpKJThBAqXCb4LnELSz0ZtYeIJSSWIGsK7k4EKeWslO6PhUpKRV2d0q4voIE9Jf4lfd6CC2zgVBKC6VBYcFxRCnAIIxIJL0NeAgN0iP2lfdh+ERWz2kck8mDJprn7EKIp6t4wo6SQ7aKfrP6/nGk2EfszPUzSBwokv7xwzjO7QG+W+P5xo9iD7MoOaTCzckM70Z2eOeWyv24rvf7eK1SyJwULoCrwURj2dDgXy/mPOHS5l4pYEs4xODCvMlqDUxVmIWZl0Jq6grUBSUnXs0fGLnVdWUOpyUndAACQ4pwFcc2GETQ24sIDO35wia084Uld6hoNC0dKWcPhDiDgKZd0Jo4gPh7xhHyy4wTDmhwLF0khQwIoRyMR3j7/yY6ZoeMYPWDpVOlsJjTE5vRXcfzg9I6U2ZRqVJ4qTTyJjDNHCmEcIsdWkkeppYgEEEHAioIjihHmdntk1DBExaQMgot4YQY2T0pmIW09V9BzYOniGxHCJuye4qrVPM2jw4GKlmt8qYxRMSeDsfA1i0REsilag7bWxZNrl9XOCiHcMohjg7O2Zxh2w9lKsybnXzJkpKQmWhQS6AP5gAT34RehwVBCSS5oOB4tn4YxI8VpkoKYkOQXBzHIxKCRxHnBMTpjK27o1KKrROtKlqQVEy0pLEXkipu4qvKKQ9GAJd40suYCKH/PGAXS7aokywHJKqKQGe4p6gsWIajgg7w4hkB03nn1nVfmpKSCml4EEVQSN4EYsUtxDwB2//ABC+70EHNjVUtYo5IKdDeJIPImhzFdIz+31faF93pF4bS4nJLJg2eN4wo7Mx96Qo6SZJbzvn8f8A7RodjLaQaj98xBzomnDXujPW7tn8XzjTdH5V+zzUOzrIccUpjnnsLhyHWb48zk4i88sUVUslyB94c91uROTtSUFzFX7t4EgAkgJomrGnnElkJBUlO8q8ReZgpJAJxD4gjd074uiYQSVBSzndDB9KmvKJ5lGnF0aBwvAp3SGYsBSndkTwi6ZpxY0xYOXLNpn6vm8PtMrrLvZSAQbt005ZO+ePKOycSSrBNCASHViQRvP90FTOXYVgoBEbUUs4IBDh/Sj1FNc6xLKtgIJLEDjhUBhqYhmkqdppP8rPrVTJ3e/9Yrrs01LigLk1lu7vVQBYY4D/ABquoyjFp1dAgLWg0BIPHkC9D/mJb5OBinLWVBILAkC6pBoWILUzy74ryVqJcywSmjEggKUMOJZjdFawaiUCAtSQWxIamlWdq+zSHme5ISm8wcMccaVplFOZa1MxD0dgkBP4auSr+XHlHBLEuoZzUharoxycEjPAARqgoXE2pJoDUCvDKoxyh5UGJeggHaJwCgyzdzrVLFnb7yQxYkfnEk20GqUsS7hS1JA4FIJBYuSKZCNeHVk2qrIJLmDSuT0f8u+C2xeksyTupN9AbdU7AH4VeODiMtJQGBIUvGr7r6Kp+eQ0i1ImMK0ol1ZAOWSAc6EYPXujZ5gyyPRbD0qkrBMz6oirE3gfwkCp4M5yeO//AJZIAW9/dUAkBJJWlhvDACt6hL0GrR5rNnVcCYWq5YJ0q74DJhrDFqN28olJOABU5x+6DQaQlyNR/ElQ9nsNtlzgoy1BQSq6SMHYGhzDEeekWHD3XF5nZw7YEtpX0jxnZW1pspSimbNQGAIIAvGoqe8s7lyWMOO0ZgqgKom6/WFLIzScGR/L5QPD8xvE8j1jaNrlyUGYpV0s4apWwwA+8Th8xGZ6VbTk2mXuTZY6tlEKdJIWQAUXgHIbeS2etDi5VsnKYGstIYEzCoJGQCS10UyyxGEUbVMUsXBVRBCakijhnUM8dGdyGrlCmIHOuBf2Uu7MUKVN1+QKhd1ONPOkBduq+0L7vQQR2TOUJxC0gqcoUtOagxcpFBgajwFYGbe/fq7vSKWbTl7iWtnKC/pZ0By2eFCWQ8KOohQtWztvqv8A9o0/RotLWP8A5P8A1TGStx3/AOr5w20gE1iTjWPsPlLHzN7J2ahC74TvEkvWl7FolnSUntJD8scq6jhHnAQNBDro0hFZtb/j7HlO86yq+P0ejmz6EjhQ00rhFX/TTvOp0k0F00GJwo+NWoGjBhI0h9waQfDevx9i3l+/w9ARYU/eD6i7SrZN7cxLaJKVVIILUU1RnRxHngljQeENucB4RvDevx9gvLz9/o3MyxmpSS1GcHLiKeUJNkUS5vAHeYpF4FrpBUKEZYZYxhVIGkNEsaRvClr8fZry/f4b0bPTjcJLMVEF+5hTLBsIjXYwWJCjrix5/o0YW4NIaUQPDlr8fYarz/cDfCyAJO6WU7uMXejmOJsIqAjEMWTkMMuUYIpGkIJ7o3hvVe32FS9fc2ZsakqFwkGlCC5rV2y7jWEixlKllQIKyGIfFshqG725xiimEUxrktfj7NVG6VYWqEkFsWL86jHjEaLEMWUaMMfUV98mwxTCaNclqvb7Dgb2VJagScNC5bXi/wA4d9HzuZu93PXCMAwjpAjXXr8fYP5N2qyk1N4BycC3p599ISZASxCS+LkEnBqHkIwbDSEw0Ea5LX4+zYfv8PQpcq65CSHLk3TU6mnKMlts/Xq4tAsAaQ4GDGDTq2BtUJFischi8YUWJ0C3SRIRMkpSGCkJKuJK1PXGBu25hQQE0GPjChRz2bdxHQ0vE9wYLSrX0iYT1awoUNFsZxWhz6QrWJpc9WvpChRQSUUSpnF8YcmadYUKCiTSHJWY4Jh1hQoYU6TDSqFCjGWQ4CGZwoUDeE4Y48KFAGFHER2FAAIQgYUKME4rOIyYUKAZHUmJEHCFCgheQTEsBqZD0hQoUQqx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8817">
            <a:off x="6091419" y="4378460"/>
            <a:ext cx="1702164" cy="22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750" r="100000">
                        <a14:backgroundMark x1="26250" y1="27914" x2="26250" y2="27914"/>
                        <a14:backgroundMark x1="26250" y1="27914" x2="26250" y2="27914"/>
                        <a14:backgroundMark x1="26250" y1="27607" x2="22750" y2="23926"/>
                        <a14:backgroundMark x1="20750" y1="21166" x2="20750" y2="21166"/>
                        <a14:backgroundMark x1="20250" y1="21166" x2="20250" y2="21166"/>
                        <a14:backgroundMark x1="20250" y1="21472" x2="17500" y2="70245"/>
                        <a14:backgroundMark x1="17000" y1="70552" x2="72500" y2="73620"/>
                      </a14:backgroundRemoval>
                    </a14:imgEffect>
                  </a14:imgLayer>
                </a14:imgProps>
              </a:ext>
              <a:ext uri="{28A0092B-C50C-407E-A947-70E740481C1C}">
                <a14:useLocalDpi xmlns:a14="http://schemas.microsoft.com/office/drawing/2010/main" val="0"/>
              </a:ext>
            </a:extLst>
          </a:blip>
          <a:srcRect/>
          <a:stretch>
            <a:fillRect/>
          </a:stretch>
        </p:blipFill>
        <p:spPr bwMode="auto">
          <a:xfrm rot="5010709">
            <a:off x="5756920" y="1248692"/>
            <a:ext cx="3277289" cy="267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down)">
                                      <p:cBhvr>
                                        <p:cTn id="50" dur="580">
                                          <p:stCondLst>
                                            <p:cond delay="0"/>
                                          </p:stCondLst>
                                        </p:cTn>
                                        <p:tgtEl>
                                          <p:spTgt spid="3">
                                            <p:txEl>
                                              <p:pRg st="2" end="2"/>
                                            </p:txEl>
                                          </p:spTgt>
                                        </p:tgtEl>
                                      </p:cBhvr>
                                    </p:animEffect>
                                    <p:anim calcmode="lin" valueType="num">
                                      <p:cBhvr>
                                        <p:cTn id="5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xEl>
                                              <p:pRg st="2" end="2"/>
                                            </p:txEl>
                                          </p:spTgt>
                                        </p:tgtEl>
                                      </p:cBhvr>
                                      <p:to x="100000" y="60000"/>
                                    </p:animScale>
                                    <p:animScale>
                                      <p:cBhvr>
                                        <p:cTn id="57" dur="166" decel="50000">
                                          <p:stCondLst>
                                            <p:cond delay="676"/>
                                          </p:stCondLst>
                                        </p:cTn>
                                        <p:tgtEl>
                                          <p:spTgt spid="3">
                                            <p:txEl>
                                              <p:pRg st="2" end="2"/>
                                            </p:txEl>
                                          </p:spTgt>
                                        </p:tgtEl>
                                      </p:cBhvr>
                                      <p:to x="100000" y="100000"/>
                                    </p:animScale>
                                    <p:animScale>
                                      <p:cBhvr>
                                        <p:cTn id="58" dur="26">
                                          <p:stCondLst>
                                            <p:cond delay="1312"/>
                                          </p:stCondLst>
                                        </p:cTn>
                                        <p:tgtEl>
                                          <p:spTgt spid="3">
                                            <p:txEl>
                                              <p:pRg st="2" end="2"/>
                                            </p:txEl>
                                          </p:spTgt>
                                        </p:tgtEl>
                                      </p:cBhvr>
                                      <p:to x="100000" y="80000"/>
                                    </p:animScale>
                                    <p:animScale>
                                      <p:cBhvr>
                                        <p:cTn id="59" dur="166" decel="50000">
                                          <p:stCondLst>
                                            <p:cond delay="1338"/>
                                          </p:stCondLst>
                                        </p:cTn>
                                        <p:tgtEl>
                                          <p:spTgt spid="3">
                                            <p:txEl>
                                              <p:pRg st="2" end="2"/>
                                            </p:txEl>
                                          </p:spTgt>
                                        </p:tgtEl>
                                      </p:cBhvr>
                                      <p:to x="100000" y="100000"/>
                                    </p:animScale>
                                    <p:animScale>
                                      <p:cBhvr>
                                        <p:cTn id="60" dur="26">
                                          <p:stCondLst>
                                            <p:cond delay="1642"/>
                                          </p:stCondLst>
                                        </p:cTn>
                                        <p:tgtEl>
                                          <p:spTgt spid="3">
                                            <p:txEl>
                                              <p:pRg st="2" end="2"/>
                                            </p:txEl>
                                          </p:spTgt>
                                        </p:tgtEl>
                                      </p:cBhvr>
                                      <p:to x="100000" y="90000"/>
                                    </p:animScale>
                                    <p:animScale>
                                      <p:cBhvr>
                                        <p:cTn id="61" dur="166" decel="50000">
                                          <p:stCondLst>
                                            <p:cond delay="1668"/>
                                          </p:stCondLst>
                                        </p:cTn>
                                        <p:tgtEl>
                                          <p:spTgt spid="3">
                                            <p:txEl>
                                              <p:pRg st="2" end="2"/>
                                            </p:txEl>
                                          </p:spTgt>
                                        </p:tgtEl>
                                      </p:cBhvr>
                                      <p:to x="100000" y="100000"/>
                                    </p:animScale>
                                    <p:animScale>
                                      <p:cBhvr>
                                        <p:cTn id="62" dur="26">
                                          <p:stCondLst>
                                            <p:cond delay="1808"/>
                                          </p:stCondLst>
                                        </p:cTn>
                                        <p:tgtEl>
                                          <p:spTgt spid="3">
                                            <p:txEl>
                                              <p:pRg st="2" end="2"/>
                                            </p:txEl>
                                          </p:spTgt>
                                        </p:tgtEl>
                                      </p:cBhvr>
                                      <p:to x="100000" y="95000"/>
                                    </p:animScale>
                                    <p:animScale>
                                      <p:cBhvr>
                                        <p:cTn id="63" dur="166" decel="50000">
                                          <p:stCondLst>
                                            <p:cond delay="1834"/>
                                          </p:stCondLst>
                                        </p:cTn>
                                        <p:tgtEl>
                                          <p:spTgt spid="3">
                                            <p:txEl>
                                              <p:pRg st="2" end="2"/>
                                            </p:tx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Effect transition="in" filter="wipe(down)">
                                      <p:cBhvr>
                                        <p:cTn id="68" dur="580">
                                          <p:stCondLst>
                                            <p:cond delay="0"/>
                                          </p:stCondLst>
                                        </p:cTn>
                                        <p:tgtEl>
                                          <p:spTgt spid="3">
                                            <p:txEl>
                                              <p:pRg st="3" end="3"/>
                                            </p:txEl>
                                          </p:spTgt>
                                        </p:tgtEl>
                                      </p:cBhvr>
                                    </p:animEffect>
                                    <p:anim calcmode="lin" valueType="num">
                                      <p:cBhvr>
                                        <p:cTn id="6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3">
                                            <p:txEl>
                                              <p:pRg st="3" end="3"/>
                                            </p:txEl>
                                          </p:spTgt>
                                        </p:tgtEl>
                                      </p:cBhvr>
                                      <p:to x="100000" y="60000"/>
                                    </p:animScale>
                                    <p:animScale>
                                      <p:cBhvr>
                                        <p:cTn id="75" dur="166" decel="50000">
                                          <p:stCondLst>
                                            <p:cond delay="676"/>
                                          </p:stCondLst>
                                        </p:cTn>
                                        <p:tgtEl>
                                          <p:spTgt spid="3">
                                            <p:txEl>
                                              <p:pRg st="3" end="3"/>
                                            </p:txEl>
                                          </p:spTgt>
                                        </p:tgtEl>
                                      </p:cBhvr>
                                      <p:to x="100000" y="100000"/>
                                    </p:animScale>
                                    <p:animScale>
                                      <p:cBhvr>
                                        <p:cTn id="76" dur="26">
                                          <p:stCondLst>
                                            <p:cond delay="1312"/>
                                          </p:stCondLst>
                                        </p:cTn>
                                        <p:tgtEl>
                                          <p:spTgt spid="3">
                                            <p:txEl>
                                              <p:pRg st="3" end="3"/>
                                            </p:txEl>
                                          </p:spTgt>
                                        </p:tgtEl>
                                      </p:cBhvr>
                                      <p:to x="100000" y="80000"/>
                                    </p:animScale>
                                    <p:animScale>
                                      <p:cBhvr>
                                        <p:cTn id="77" dur="166" decel="50000">
                                          <p:stCondLst>
                                            <p:cond delay="1338"/>
                                          </p:stCondLst>
                                        </p:cTn>
                                        <p:tgtEl>
                                          <p:spTgt spid="3">
                                            <p:txEl>
                                              <p:pRg st="3" end="3"/>
                                            </p:txEl>
                                          </p:spTgt>
                                        </p:tgtEl>
                                      </p:cBhvr>
                                      <p:to x="100000" y="100000"/>
                                    </p:animScale>
                                    <p:animScale>
                                      <p:cBhvr>
                                        <p:cTn id="78" dur="26">
                                          <p:stCondLst>
                                            <p:cond delay="1642"/>
                                          </p:stCondLst>
                                        </p:cTn>
                                        <p:tgtEl>
                                          <p:spTgt spid="3">
                                            <p:txEl>
                                              <p:pRg st="3" end="3"/>
                                            </p:txEl>
                                          </p:spTgt>
                                        </p:tgtEl>
                                      </p:cBhvr>
                                      <p:to x="100000" y="90000"/>
                                    </p:animScale>
                                    <p:animScale>
                                      <p:cBhvr>
                                        <p:cTn id="79" dur="166" decel="50000">
                                          <p:stCondLst>
                                            <p:cond delay="1668"/>
                                          </p:stCondLst>
                                        </p:cTn>
                                        <p:tgtEl>
                                          <p:spTgt spid="3">
                                            <p:txEl>
                                              <p:pRg st="3" end="3"/>
                                            </p:txEl>
                                          </p:spTgt>
                                        </p:tgtEl>
                                      </p:cBhvr>
                                      <p:to x="100000" y="100000"/>
                                    </p:animScale>
                                    <p:animScale>
                                      <p:cBhvr>
                                        <p:cTn id="80" dur="26">
                                          <p:stCondLst>
                                            <p:cond delay="1808"/>
                                          </p:stCondLst>
                                        </p:cTn>
                                        <p:tgtEl>
                                          <p:spTgt spid="3">
                                            <p:txEl>
                                              <p:pRg st="3" end="3"/>
                                            </p:txEl>
                                          </p:spTgt>
                                        </p:tgtEl>
                                      </p:cBhvr>
                                      <p:to x="100000" y="95000"/>
                                    </p:animScale>
                                    <p:animScale>
                                      <p:cBhvr>
                                        <p:cTn id="81" dur="166" decel="50000">
                                          <p:stCondLst>
                                            <p:cond delay="1834"/>
                                          </p:stCondLst>
                                        </p:cTn>
                                        <p:tgtEl>
                                          <p:spTgt spid="3">
                                            <p:txEl>
                                              <p:pRg st="3" end="3"/>
                                            </p:tx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3">
                                            <p:txEl>
                                              <p:pRg st="4" end="4"/>
                                            </p:txEl>
                                          </p:spTgt>
                                        </p:tgtEl>
                                        <p:attrNameLst>
                                          <p:attrName>style.visibility</p:attrName>
                                        </p:attrNameLst>
                                      </p:cBhvr>
                                      <p:to>
                                        <p:strVal val="visible"/>
                                      </p:to>
                                    </p:set>
                                    <p:animEffect transition="in" filter="wipe(down)">
                                      <p:cBhvr>
                                        <p:cTn id="86" dur="580">
                                          <p:stCondLst>
                                            <p:cond delay="0"/>
                                          </p:stCondLst>
                                        </p:cTn>
                                        <p:tgtEl>
                                          <p:spTgt spid="3">
                                            <p:txEl>
                                              <p:pRg st="4" end="4"/>
                                            </p:txEl>
                                          </p:spTgt>
                                        </p:tgtEl>
                                      </p:cBhvr>
                                    </p:animEffect>
                                    <p:anim calcmode="lin" valueType="num">
                                      <p:cBhvr>
                                        <p:cTn id="8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3">
                                            <p:txEl>
                                              <p:pRg st="4" end="4"/>
                                            </p:txEl>
                                          </p:spTgt>
                                        </p:tgtEl>
                                      </p:cBhvr>
                                      <p:to x="100000" y="60000"/>
                                    </p:animScale>
                                    <p:animScale>
                                      <p:cBhvr>
                                        <p:cTn id="93" dur="166" decel="50000">
                                          <p:stCondLst>
                                            <p:cond delay="676"/>
                                          </p:stCondLst>
                                        </p:cTn>
                                        <p:tgtEl>
                                          <p:spTgt spid="3">
                                            <p:txEl>
                                              <p:pRg st="4" end="4"/>
                                            </p:txEl>
                                          </p:spTgt>
                                        </p:tgtEl>
                                      </p:cBhvr>
                                      <p:to x="100000" y="100000"/>
                                    </p:animScale>
                                    <p:animScale>
                                      <p:cBhvr>
                                        <p:cTn id="94" dur="26">
                                          <p:stCondLst>
                                            <p:cond delay="1312"/>
                                          </p:stCondLst>
                                        </p:cTn>
                                        <p:tgtEl>
                                          <p:spTgt spid="3">
                                            <p:txEl>
                                              <p:pRg st="4" end="4"/>
                                            </p:txEl>
                                          </p:spTgt>
                                        </p:tgtEl>
                                      </p:cBhvr>
                                      <p:to x="100000" y="80000"/>
                                    </p:animScale>
                                    <p:animScale>
                                      <p:cBhvr>
                                        <p:cTn id="95" dur="166" decel="50000">
                                          <p:stCondLst>
                                            <p:cond delay="1338"/>
                                          </p:stCondLst>
                                        </p:cTn>
                                        <p:tgtEl>
                                          <p:spTgt spid="3">
                                            <p:txEl>
                                              <p:pRg st="4" end="4"/>
                                            </p:txEl>
                                          </p:spTgt>
                                        </p:tgtEl>
                                      </p:cBhvr>
                                      <p:to x="100000" y="100000"/>
                                    </p:animScale>
                                    <p:animScale>
                                      <p:cBhvr>
                                        <p:cTn id="96" dur="26">
                                          <p:stCondLst>
                                            <p:cond delay="1642"/>
                                          </p:stCondLst>
                                        </p:cTn>
                                        <p:tgtEl>
                                          <p:spTgt spid="3">
                                            <p:txEl>
                                              <p:pRg st="4" end="4"/>
                                            </p:txEl>
                                          </p:spTgt>
                                        </p:tgtEl>
                                      </p:cBhvr>
                                      <p:to x="100000" y="90000"/>
                                    </p:animScale>
                                    <p:animScale>
                                      <p:cBhvr>
                                        <p:cTn id="97" dur="166" decel="50000">
                                          <p:stCondLst>
                                            <p:cond delay="1668"/>
                                          </p:stCondLst>
                                        </p:cTn>
                                        <p:tgtEl>
                                          <p:spTgt spid="3">
                                            <p:txEl>
                                              <p:pRg st="4" end="4"/>
                                            </p:txEl>
                                          </p:spTgt>
                                        </p:tgtEl>
                                      </p:cBhvr>
                                      <p:to x="100000" y="100000"/>
                                    </p:animScale>
                                    <p:animScale>
                                      <p:cBhvr>
                                        <p:cTn id="98" dur="26">
                                          <p:stCondLst>
                                            <p:cond delay="1808"/>
                                          </p:stCondLst>
                                        </p:cTn>
                                        <p:tgtEl>
                                          <p:spTgt spid="3">
                                            <p:txEl>
                                              <p:pRg st="4" end="4"/>
                                            </p:txEl>
                                          </p:spTgt>
                                        </p:tgtEl>
                                      </p:cBhvr>
                                      <p:to x="100000" y="95000"/>
                                    </p:animScale>
                                    <p:animScale>
                                      <p:cBhvr>
                                        <p:cTn id="99" dur="166" decel="50000">
                                          <p:stCondLst>
                                            <p:cond delay="1834"/>
                                          </p:stCondLst>
                                        </p:cTn>
                                        <p:tgtEl>
                                          <p:spTgt spid="3">
                                            <p:txEl>
                                              <p:pRg st="4" end="4"/>
                                            </p:tx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580">
                                          <p:stCondLst>
                                            <p:cond delay="0"/>
                                          </p:stCondLst>
                                        </p:cTn>
                                        <p:tgtEl>
                                          <p:spTgt spid="3">
                                            <p:txEl>
                                              <p:pRg st="5" end="5"/>
                                            </p:txEl>
                                          </p:spTgt>
                                        </p:tgtEl>
                                      </p:cBhvr>
                                    </p:animEffect>
                                    <p:anim calcmode="lin" valueType="num">
                                      <p:cBhvr>
                                        <p:cTn id="10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3">
                                            <p:txEl>
                                              <p:pRg st="5" end="5"/>
                                            </p:txEl>
                                          </p:spTgt>
                                        </p:tgtEl>
                                      </p:cBhvr>
                                      <p:to x="100000" y="60000"/>
                                    </p:animScale>
                                    <p:animScale>
                                      <p:cBhvr>
                                        <p:cTn id="111" dur="166" decel="50000">
                                          <p:stCondLst>
                                            <p:cond delay="676"/>
                                          </p:stCondLst>
                                        </p:cTn>
                                        <p:tgtEl>
                                          <p:spTgt spid="3">
                                            <p:txEl>
                                              <p:pRg st="5" end="5"/>
                                            </p:txEl>
                                          </p:spTgt>
                                        </p:tgtEl>
                                      </p:cBhvr>
                                      <p:to x="100000" y="100000"/>
                                    </p:animScale>
                                    <p:animScale>
                                      <p:cBhvr>
                                        <p:cTn id="112" dur="26">
                                          <p:stCondLst>
                                            <p:cond delay="1312"/>
                                          </p:stCondLst>
                                        </p:cTn>
                                        <p:tgtEl>
                                          <p:spTgt spid="3">
                                            <p:txEl>
                                              <p:pRg st="5" end="5"/>
                                            </p:txEl>
                                          </p:spTgt>
                                        </p:tgtEl>
                                      </p:cBhvr>
                                      <p:to x="100000" y="80000"/>
                                    </p:animScale>
                                    <p:animScale>
                                      <p:cBhvr>
                                        <p:cTn id="113" dur="166" decel="50000">
                                          <p:stCondLst>
                                            <p:cond delay="1338"/>
                                          </p:stCondLst>
                                        </p:cTn>
                                        <p:tgtEl>
                                          <p:spTgt spid="3">
                                            <p:txEl>
                                              <p:pRg st="5" end="5"/>
                                            </p:txEl>
                                          </p:spTgt>
                                        </p:tgtEl>
                                      </p:cBhvr>
                                      <p:to x="100000" y="100000"/>
                                    </p:animScale>
                                    <p:animScale>
                                      <p:cBhvr>
                                        <p:cTn id="114" dur="26">
                                          <p:stCondLst>
                                            <p:cond delay="1642"/>
                                          </p:stCondLst>
                                        </p:cTn>
                                        <p:tgtEl>
                                          <p:spTgt spid="3">
                                            <p:txEl>
                                              <p:pRg st="5" end="5"/>
                                            </p:txEl>
                                          </p:spTgt>
                                        </p:tgtEl>
                                      </p:cBhvr>
                                      <p:to x="100000" y="90000"/>
                                    </p:animScale>
                                    <p:animScale>
                                      <p:cBhvr>
                                        <p:cTn id="115" dur="166" decel="50000">
                                          <p:stCondLst>
                                            <p:cond delay="1668"/>
                                          </p:stCondLst>
                                        </p:cTn>
                                        <p:tgtEl>
                                          <p:spTgt spid="3">
                                            <p:txEl>
                                              <p:pRg st="5" end="5"/>
                                            </p:txEl>
                                          </p:spTgt>
                                        </p:tgtEl>
                                      </p:cBhvr>
                                      <p:to x="100000" y="100000"/>
                                    </p:animScale>
                                    <p:animScale>
                                      <p:cBhvr>
                                        <p:cTn id="116" dur="26">
                                          <p:stCondLst>
                                            <p:cond delay="1808"/>
                                          </p:stCondLst>
                                        </p:cTn>
                                        <p:tgtEl>
                                          <p:spTgt spid="3">
                                            <p:txEl>
                                              <p:pRg st="5" end="5"/>
                                            </p:txEl>
                                          </p:spTgt>
                                        </p:tgtEl>
                                      </p:cBhvr>
                                      <p:to x="100000" y="95000"/>
                                    </p:animScale>
                                    <p:animScale>
                                      <p:cBhvr>
                                        <p:cTn id="117" dur="166" decel="50000">
                                          <p:stCondLst>
                                            <p:cond delay="1834"/>
                                          </p:stCondLst>
                                        </p:cTn>
                                        <p:tgtEl>
                                          <p:spTgt spid="3">
                                            <p:txEl>
                                              <p:pRg st="5" end="5"/>
                                            </p:txEl>
                                          </p:spTgt>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6" presetClass="entr" presetSubtype="0" fill="hold" grpId="0" nodeType="clickEffect">
                                  <p:stCondLst>
                                    <p:cond delay="0"/>
                                  </p:stCondLst>
                                  <p:childTnLst>
                                    <p:set>
                                      <p:cBhvr>
                                        <p:cTn id="121" dur="1" fill="hold">
                                          <p:stCondLst>
                                            <p:cond delay="0"/>
                                          </p:stCondLst>
                                        </p:cTn>
                                        <p:tgtEl>
                                          <p:spTgt spid="3">
                                            <p:txEl>
                                              <p:pRg st="6" end="6"/>
                                            </p:txEl>
                                          </p:spTgt>
                                        </p:tgtEl>
                                        <p:attrNameLst>
                                          <p:attrName>style.visibility</p:attrName>
                                        </p:attrNameLst>
                                      </p:cBhvr>
                                      <p:to>
                                        <p:strVal val="visible"/>
                                      </p:to>
                                    </p:set>
                                    <p:animEffect transition="in" filter="wipe(down)">
                                      <p:cBhvr>
                                        <p:cTn id="122" dur="580">
                                          <p:stCondLst>
                                            <p:cond delay="0"/>
                                          </p:stCondLst>
                                        </p:cTn>
                                        <p:tgtEl>
                                          <p:spTgt spid="3">
                                            <p:txEl>
                                              <p:pRg st="6" end="6"/>
                                            </p:txEl>
                                          </p:spTgt>
                                        </p:tgtEl>
                                      </p:cBhvr>
                                    </p:animEffect>
                                    <p:anim calcmode="lin" valueType="num">
                                      <p:cBhvr>
                                        <p:cTn id="12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3">
                                            <p:txEl>
                                              <p:pRg st="6" end="6"/>
                                            </p:txEl>
                                          </p:spTgt>
                                        </p:tgtEl>
                                      </p:cBhvr>
                                      <p:to x="100000" y="60000"/>
                                    </p:animScale>
                                    <p:animScale>
                                      <p:cBhvr>
                                        <p:cTn id="129" dur="166" decel="50000">
                                          <p:stCondLst>
                                            <p:cond delay="676"/>
                                          </p:stCondLst>
                                        </p:cTn>
                                        <p:tgtEl>
                                          <p:spTgt spid="3">
                                            <p:txEl>
                                              <p:pRg st="6" end="6"/>
                                            </p:txEl>
                                          </p:spTgt>
                                        </p:tgtEl>
                                      </p:cBhvr>
                                      <p:to x="100000" y="100000"/>
                                    </p:animScale>
                                    <p:animScale>
                                      <p:cBhvr>
                                        <p:cTn id="130" dur="26">
                                          <p:stCondLst>
                                            <p:cond delay="1312"/>
                                          </p:stCondLst>
                                        </p:cTn>
                                        <p:tgtEl>
                                          <p:spTgt spid="3">
                                            <p:txEl>
                                              <p:pRg st="6" end="6"/>
                                            </p:txEl>
                                          </p:spTgt>
                                        </p:tgtEl>
                                      </p:cBhvr>
                                      <p:to x="100000" y="80000"/>
                                    </p:animScale>
                                    <p:animScale>
                                      <p:cBhvr>
                                        <p:cTn id="131" dur="166" decel="50000">
                                          <p:stCondLst>
                                            <p:cond delay="1338"/>
                                          </p:stCondLst>
                                        </p:cTn>
                                        <p:tgtEl>
                                          <p:spTgt spid="3">
                                            <p:txEl>
                                              <p:pRg st="6" end="6"/>
                                            </p:txEl>
                                          </p:spTgt>
                                        </p:tgtEl>
                                      </p:cBhvr>
                                      <p:to x="100000" y="100000"/>
                                    </p:animScale>
                                    <p:animScale>
                                      <p:cBhvr>
                                        <p:cTn id="132" dur="26">
                                          <p:stCondLst>
                                            <p:cond delay="1642"/>
                                          </p:stCondLst>
                                        </p:cTn>
                                        <p:tgtEl>
                                          <p:spTgt spid="3">
                                            <p:txEl>
                                              <p:pRg st="6" end="6"/>
                                            </p:txEl>
                                          </p:spTgt>
                                        </p:tgtEl>
                                      </p:cBhvr>
                                      <p:to x="100000" y="90000"/>
                                    </p:animScale>
                                    <p:animScale>
                                      <p:cBhvr>
                                        <p:cTn id="133" dur="166" decel="50000">
                                          <p:stCondLst>
                                            <p:cond delay="1668"/>
                                          </p:stCondLst>
                                        </p:cTn>
                                        <p:tgtEl>
                                          <p:spTgt spid="3">
                                            <p:txEl>
                                              <p:pRg st="6" end="6"/>
                                            </p:txEl>
                                          </p:spTgt>
                                        </p:tgtEl>
                                      </p:cBhvr>
                                      <p:to x="100000" y="100000"/>
                                    </p:animScale>
                                    <p:animScale>
                                      <p:cBhvr>
                                        <p:cTn id="134" dur="26">
                                          <p:stCondLst>
                                            <p:cond delay="1808"/>
                                          </p:stCondLst>
                                        </p:cTn>
                                        <p:tgtEl>
                                          <p:spTgt spid="3">
                                            <p:txEl>
                                              <p:pRg st="6" end="6"/>
                                            </p:txEl>
                                          </p:spTgt>
                                        </p:tgtEl>
                                      </p:cBhvr>
                                      <p:to x="100000" y="95000"/>
                                    </p:animScale>
                                    <p:animScale>
                                      <p:cBhvr>
                                        <p:cTn id="135" dur="166" decel="50000">
                                          <p:stCondLst>
                                            <p:cond delay="1834"/>
                                          </p:stCondLst>
                                        </p:cTn>
                                        <p:tgtEl>
                                          <p:spTgt spid="3">
                                            <p:txEl>
                                              <p:pRg st="6" end="6"/>
                                            </p:txEl>
                                          </p:spTgt>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3">
                                            <p:txEl>
                                              <p:pRg st="7" end="7"/>
                                            </p:txEl>
                                          </p:spTgt>
                                        </p:tgtEl>
                                        <p:attrNameLst>
                                          <p:attrName>style.visibility</p:attrName>
                                        </p:attrNameLst>
                                      </p:cBhvr>
                                      <p:to>
                                        <p:strVal val="visible"/>
                                      </p:to>
                                    </p:set>
                                    <p:animEffect transition="in" filter="wipe(down)">
                                      <p:cBhvr>
                                        <p:cTn id="140" dur="580">
                                          <p:stCondLst>
                                            <p:cond delay="0"/>
                                          </p:stCondLst>
                                        </p:cTn>
                                        <p:tgtEl>
                                          <p:spTgt spid="3">
                                            <p:txEl>
                                              <p:pRg st="7" end="7"/>
                                            </p:txEl>
                                          </p:spTgt>
                                        </p:tgtEl>
                                      </p:cBhvr>
                                    </p:animEffect>
                                    <p:anim calcmode="lin" valueType="num">
                                      <p:cBhvr>
                                        <p:cTn id="141"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7" end="7"/>
                                            </p:txEl>
                                          </p:spTgt>
                                        </p:tgtEl>
                                      </p:cBhvr>
                                      <p:to x="100000" y="60000"/>
                                    </p:animScale>
                                    <p:animScale>
                                      <p:cBhvr>
                                        <p:cTn id="147" dur="166" decel="50000">
                                          <p:stCondLst>
                                            <p:cond delay="676"/>
                                          </p:stCondLst>
                                        </p:cTn>
                                        <p:tgtEl>
                                          <p:spTgt spid="3">
                                            <p:txEl>
                                              <p:pRg st="7" end="7"/>
                                            </p:txEl>
                                          </p:spTgt>
                                        </p:tgtEl>
                                      </p:cBhvr>
                                      <p:to x="100000" y="100000"/>
                                    </p:animScale>
                                    <p:animScale>
                                      <p:cBhvr>
                                        <p:cTn id="148" dur="26">
                                          <p:stCondLst>
                                            <p:cond delay="1312"/>
                                          </p:stCondLst>
                                        </p:cTn>
                                        <p:tgtEl>
                                          <p:spTgt spid="3">
                                            <p:txEl>
                                              <p:pRg st="7" end="7"/>
                                            </p:txEl>
                                          </p:spTgt>
                                        </p:tgtEl>
                                      </p:cBhvr>
                                      <p:to x="100000" y="80000"/>
                                    </p:animScale>
                                    <p:animScale>
                                      <p:cBhvr>
                                        <p:cTn id="149" dur="166" decel="50000">
                                          <p:stCondLst>
                                            <p:cond delay="1338"/>
                                          </p:stCondLst>
                                        </p:cTn>
                                        <p:tgtEl>
                                          <p:spTgt spid="3">
                                            <p:txEl>
                                              <p:pRg st="7" end="7"/>
                                            </p:txEl>
                                          </p:spTgt>
                                        </p:tgtEl>
                                      </p:cBhvr>
                                      <p:to x="100000" y="100000"/>
                                    </p:animScale>
                                    <p:animScale>
                                      <p:cBhvr>
                                        <p:cTn id="150" dur="26">
                                          <p:stCondLst>
                                            <p:cond delay="1642"/>
                                          </p:stCondLst>
                                        </p:cTn>
                                        <p:tgtEl>
                                          <p:spTgt spid="3">
                                            <p:txEl>
                                              <p:pRg st="7" end="7"/>
                                            </p:txEl>
                                          </p:spTgt>
                                        </p:tgtEl>
                                      </p:cBhvr>
                                      <p:to x="100000" y="90000"/>
                                    </p:animScale>
                                    <p:animScale>
                                      <p:cBhvr>
                                        <p:cTn id="151" dur="166" decel="50000">
                                          <p:stCondLst>
                                            <p:cond delay="1668"/>
                                          </p:stCondLst>
                                        </p:cTn>
                                        <p:tgtEl>
                                          <p:spTgt spid="3">
                                            <p:txEl>
                                              <p:pRg st="7" end="7"/>
                                            </p:txEl>
                                          </p:spTgt>
                                        </p:tgtEl>
                                      </p:cBhvr>
                                      <p:to x="100000" y="100000"/>
                                    </p:animScale>
                                    <p:animScale>
                                      <p:cBhvr>
                                        <p:cTn id="152" dur="26">
                                          <p:stCondLst>
                                            <p:cond delay="1808"/>
                                          </p:stCondLst>
                                        </p:cTn>
                                        <p:tgtEl>
                                          <p:spTgt spid="3">
                                            <p:txEl>
                                              <p:pRg st="7" end="7"/>
                                            </p:txEl>
                                          </p:spTgt>
                                        </p:tgtEl>
                                      </p:cBhvr>
                                      <p:to x="100000" y="95000"/>
                                    </p:animScale>
                                    <p:animScale>
                                      <p:cBhvr>
                                        <p:cTn id="153" dur="166" decel="50000">
                                          <p:stCondLst>
                                            <p:cond delay="1834"/>
                                          </p:stCondLst>
                                        </p:cTn>
                                        <p:tgtEl>
                                          <p:spTgt spid="3">
                                            <p:txEl>
                                              <p:pRg st="7" end="7"/>
                                            </p:txEl>
                                          </p:spTgt>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grpId="0" nodeType="clickEffect">
                                  <p:stCondLst>
                                    <p:cond delay="0"/>
                                  </p:stCondLst>
                                  <p:childTnLst>
                                    <p:set>
                                      <p:cBhvr>
                                        <p:cTn id="157" dur="1" fill="hold">
                                          <p:stCondLst>
                                            <p:cond delay="0"/>
                                          </p:stCondLst>
                                        </p:cTn>
                                        <p:tgtEl>
                                          <p:spTgt spid="3">
                                            <p:txEl>
                                              <p:pRg st="8" end="8"/>
                                            </p:txEl>
                                          </p:spTgt>
                                        </p:tgtEl>
                                        <p:attrNameLst>
                                          <p:attrName>style.visibility</p:attrName>
                                        </p:attrNameLst>
                                      </p:cBhvr>
                                      <p:to>
                                        <p:strVal val="visible"/>
                                      </p:to>
                                    </p:set>
                                    <p:animEffect transition="in" filter="wipe(down)">
                                      <p:cBhvr>
                                        <p:cTn id="158" dur="580">
                                          <p:stCondLst>
                                            <p:cond delay="0"/>
                                          </p:stCondLst>
                                        </p:cTn>
                                        <p:tgtEl>
                                          <p:spTgt spid="3">
                                            <p:txEl>
                                              <p:pRg st="8" end="8"/>
                                            </p:txEl>
                                          </p:spTgt>
                                        </p:tgtEl>
                                      </p:cBhvr>
                                    </p:animEffect>
                                    <p:anim calcmode="lin" valueType="num">
                                      <p:cBhvr>
                                        <p:cTn id="15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3">
                                            <p:txEl>
                                              <p:pRg st="8" end="8"/>
                                            </p:txEl>
                                          </p:spTgt>
                                        </p:tgtEl>
                                      </p:cBhvr>
                                      <p:to x="100000" y="60000"/>
                                    </p:animScale>
                                    <p:animScale>
                                      <p:cBhvr>
                                        <p:cTn id="165" dur="166" decel="50000">
                                          <p:stCondLst>
                                            <p:cond delay="676"/>
                                          </p:stCondLst>
                                        </p:cTn>
                                        <p:tgtEl>
                                          <p:spTgt spid="3">
                                            <p:txEl>
                                              <p:pRg st="8" end="8"/>
                                            </p:txEl>
                                          </p:spTgt>
                                        </p:tgtEl>
                                      </p:cBhvr>
                                      <p:to x="100000" y="100000"/>
                                    </p:animScale>
                                    <p:animScale>
                                      <p:cBhvr>
                                        <p:cTn id="166" dur="26">
                                          <p:stCondLst>
                                            <p:cond delay="1312"/>
                                          </p:stCondLst>
                                        </p:cTn>
                                        <p:tgtEl>
                                          <p:spTgt spid="3">
                                            <p:txEl>
                                              <p:pRg st="8" end="8"/>
                                            </p:txEl>
                                          </p:spTgt>
                                        </p:tgtEl>
                                      </p:cBhvr>
                                      <p:to x="100000" y="80000"/>
                                    </p:animScale>
                                    <p:animScale>
                                      <p:cBhvr>
                                        <p:cTn id="167" dur="166" decel="50000">
                                          <p:stCondLst>
                                            <p:cond delay="1338"/>
                                          </p:stCondLst>
                                        </p:cTn>
                                        <p:tgtEl>
                                          <p:spTgt spid="3">
                                            <p:txEl>
                                              <p:pRg st="8" end="8"/>
                                            </p:txEl>
                                          </p:spTgt>
                                        </p:tgtEl>
                                      </p:cBhvr>
                                      <p:to x="100000" y="100000"/>
                                    </p:animScale>
                                    <p:animScale>
                                      <p:cBhvr>
                                        <p:cTn id="168" dur="26">
                                          <p:stCondLst>
                                            <p:cond delay="1642"/>
                                          </p:stCondLst>
                                        </p:cTn>
                                        <p:tgtEl>
                                          <p:spTgt spid="3">
                                            <p:txEl>
                                              <p:pRg st="8" end="8"/>
                                            </p:txEl>
                                          </p:spTgt>
                                        </p:tgtEl>
                                      </p:cBhvr>
                                      <p:to x="100000" y="90000"/>
                                    </p:animScale>
                                    <p:animScale>
                                      <p:cBhvr>
                                        <p:cTn id="169" dur="166" decel="50000">
                                          <p:stCondLst>
                                            <p:cond delay="1668"/>
                                          </p:stCondLst>
                                        </p:cTn>
                                        <p:tgtEl>
                                          <p:spTgt spid="3">
                                            <p:txEl>
                                              <p:pRg st="8" end="8"/>
                                            </p:txEl>
                                          </p:spTgt>
                                        </p:tgtEl>
                                      </p:cBhvr>
                                      <p:to x="100000" y="100000"/>
                                    </p:animScale>
                                    <p:animScale>
                                      <p:cBhvr>
                                        <p:cTn id="170" dur="26">
                                          <p:stCondLst>
                                            <p:cond delay="1808"/>
                                          </p:stCondLst>
                                        </p:cTn>
                                        <p:tgtEl>
                                          <p:spTgt spid="3">
                                            <p:txEl>
                                              <p:pRg st="8" end="8"/>
                                            </p:txEl>
                                          </p:spTgt>
                                        </p:tgtEl>
                                      </p:cBhvr>
                                      <p:to x="100000" y="95000"/>
                                    </p:animScale>
                                    <p:animScale>
                                      <p:cBhvr>
                                        <p:cTn id="171" dur="166" decel="50000">
                                          <p:stCondLst>
                                            <p:cond delay="1834"/>
                                          </p:stCondLst>
                                        </p:cTn>
                                        <p:tgtEl>
                                          <p:spTgt spid="3">
                                            <p:txEl>
                                              <p:pRg st="8" end="8"/>
                                            </p:txEl>
                                          </p:spTgt>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nodeType="clickEffect">
                                  <p:stCondLst>
                                    <p:cond delay="0"/>
                                  </p:stCondLst>
                                  <p:childTnLst>
                                    <p:set>
                                      <p:cBhvr>
                                        <p:cTn id="175" dur="1" fill="hold">
                                          <p:stCondLst>
                                            <p:cond delay="0"/>
                                          </p:stCondLst>
                                        </p:cTn>
                                        <p:tgtEl>
                                          <p:spTgt spid="2054"/>
                                        </p:tgtEl>
                                        <p:attrNameLst>
                                          <p:attrName>style.visibility</p:attrName>
                                        </p:attrNameLst>
                                      </p:cBhvr>
                                      <p:to>
                                        <p:strVal val="visible"/>
                                      </p:to>
                                    </p:set>
                                    <p:anim calcmode="lin" valueType="num">
                                      <p:cBhvr additive="base">
                                        <p:cTn id="176" dur="500" fill="hold"/>
                                        <p:tgtEl>
                                          <p:spTgt spid="2054"/>
                                        </p:tgtEl>
                                        <p:attrNameLst>
                                          <p:attrName>ppt_x</p:attrName>
                                        </p:attrNameLst>
                                      </p:cBhvr>
                                      <p:tavLst>
                                        <p:tav tm="0">
                                          <p:val>
                                            <p:strVal val="#ppt_x"/>
                                          </p:val>
                                        </p:tav>
                                        <p:tav tm="100000">
                                          <p:val>
                                            <p:strVal val="#ppt_x"/>
                                          </p:val>
                                        </p:tav>
                                      </p:tavLst>
                                    </p:anim>
                                    <p:anim calcmode="lin" valueType="num">
                                      <p:cBhvr additive="base">
                                        <p:cTn id="177"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2050"/>
                                        </p:tgtEl>
                                        <p:attrNameLst>
                                          <p:attrName>style.visibility</p:attrName>
                                        </p:attrNameLst>
                                      </p:cBhvr>
                                      <p:to>
                                        <p:strVal val="visible"/>
                                      </p:to>
                                    </p:set>
                                    <p:animEffect transition="in" filter="fade">
                                      <p:cBhvr>
                                        <p:cTn id="182" dur="500"/>
                                        <p:tgtEl>
                                          <p:spTgt spid="2050"/>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2053"/>
                                        </p:tgtEl>
                                        <p:attrNameLst>
                                          <p:attrName>style.visibility</p:attrName>
                                        </p:attrNameLst>
                                      </p:cBhvr>
                                      <p:to>
                                        <p:strVal val="visible"/>
                                      </p:to>
                                    </p:set>
                                    <p:animEffect transition="in" filter="fade">
                                      <p:cBhvr>
                                        <p:cTn id="18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Edwardian Script ITC" pitchFamily="66" charset="0"/>
              </a:rPr>
              <a:t>Analytical Questions</a:t>
            </a:r>
            <a:endParaRPr lang="en-IN" sz="6000" dirty="0">
              <a:latin typeface="Edwardian Script ITC" pitchFamily="66" charset="0"/>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Comment on the </a:t>
            </a:r>
            <a:r>
              <a:rPr lang="en-IN" dirty="0" smtClean="0">
                <a:latin typeface="Centaur" panose="02030504050205020304" pitchFamily="18" charset="0"/>
                <a:ea typeface="Adobe Fangsong Std R" pitchFamily="18" charset="-128"/>
              </a:rPr>
              <a:t>themes in ‘the Signalman’</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How has Dickens built up the </a:t>
            </a:r>
            <a:r>
              <a:rPr lang="en-IN" dirty="0" smtClean="0">
                <a:latin typeface="Centaur" panose="02030504050205020304" pitchFamily="18" charset="0"/>
                <a:ea typeface="Adobe Fangsong Std R" pitchFamily="18" charset="-128"/>
              </a:rPr>
              <a:t>atmosphere?</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Comment on how tone contributes to the </a:t>
            </a:r>
            <a:r>
              <a:rPr lang="en-IN" dirty="0" smtClean="0">
                <a:latin typeface="Centaur" panose="02030504050205020304" pitchFamily="18" charset="0"/>
                <a:ea typeface="Adobe Fangsong Std R" pitchFamily="18" charset="-128"/>
              </a:rPr>
              <a:t>atmosphere.</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Discuss the signalman's </a:t>
            </a:r>
            <a:r>
              <a:rPr lang="en-IN" dirty="0" smtClean="0">
                <a:latin typeface="Centaur" panose="02030504050205020304" pitchFamily="18" charset="0"/>
                <a:ea typeface="Adobe Fangsong Std R" pitchFamily="18" charset="-128"/>
              </a:rPr>
              <a:t>character.</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Discuss the use of symbols and </a:t>
            </a:r>
            <a:r>
              <a:rPr lang="en-IN" dirty="0" smtClean="0">
                <a:latin typeface="Centaur" panose="02030504050205020304" pitchFamily="18" charset="0"/>
                <a:ea typeface="Adobe Fangsong Std R" pitchFamily="18" charset="-128"/>
              </a:rPr>
              <a:t>images.</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Comment on the themes of suspense and </a:t>
            </a:r>
            <a:r>
              <a:rPr lang="en-IN" dirty="0" smtClean="0">
                <a:latin typeface="Centaur" panose="02030504050205020304" pitchFamily="18" charset="0"/>
                <a:ea typeface="Adobe Fangsong Std R" pitchFamily="18" charset="-128"/>
              </a:rPr>
              <a:t>horror.</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Comment on the theme of mystery and </a:t>
            </a:r>
            <a:r>
              <a:rPr lang="en-IN" dirty="0" smtClean="0">
                <a:latin typeface="Centaur" panose="02030504050205020304" pitchFamily="18" charset="0"/>
                <a:ea typeface="Adobe Fangsong Std R" pitchFamily="18" charset="-128"/>
              </a:rPr>
              <a:t>confusion.</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Comment on the theme of social </a:t>
            </a:r>
            <a:r>
              <a:rPr lang="en-IN" dirty="0" smtClean="0">
                <a:latin typeface="Centaur" panose="02030504050205020304" pitchFamily="18" charset="0"/>
                <a:ea typeface="Adobe Fangsong Std R" pitchFamily="18" charset="-128"/>
              </a:rPr>
              <a:t>isolation.</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How has Dickens portrayed man's desire to help one </a:t>
            </a:r>
            <a:r>
              <a:rPr lang="en-IN" dirty="0" smtClean="0">
                <a:latin typeface="Centaur" panose="02030504050205020304" pitchFamily="18" charset="0"/>
                <a:ea typeface="Adobe Fangsong Std R" pitchFamily="18" charset="-128"/>
              </a:rPr>
              <a:t>another.</a:t>
            </a:r>
            <a:endParaRPr lang="en-IN" dirty="0">
              <a:latin typeface="Centaur" panose="02030504050205020304" pitchFamily="18" charset="0"/>
              <a:ea typeface="Adobe Fangsong Std R" pitchFamily="18" charset="-128"/>
            </a:endParaRPr>
          </a:p>
          <a:p>
            <a:pPr marL="514350" indent="-514350">
              <a:buFont typeface="+mj-lt"/>
              <a:buAutoNum type="arabicPeriod"/>
            </a:pPr>
            <a:r>
              <a:rPr lang="en-IN" dirty="0" smtClean="0">
                <a:latin typeface="Centaur" panose="02030504050205020304" pitchFamily="18" charset="0"/>
                <a:ea typeface="Adobe Fangsong Std R" pitchFamily="18" charset="-128"/>
              </a:rPr>
              <a:t> </a:t>
            </a:r>
            <a:r>
              <a:rPr lang="en-IN" dirty="0">
                <a:latin typeface="Centaur" panose="02030504050205020304" pitchFamily="18" charset="0"/>
                <a:ea typeface="Adobe Fangsong Std R" pitchFamily="18" charset="-128"/>
              </a:rPr>
              <a:t>How has Dickens portrayed the helplessness of man in the face of </a:t>
            </a:r>
            <a:r>
              <a:rPr lang="en-IN" dirty="0" smtClean="0">
                <a:latin typeface="Centaur" panose="02030504050205020304" pitchFamily="18" charset="0"/>
                <a:ea typeface="Adobe Fangsong Std R" pitchFamily="18" charset="-128"/>
              </a:rPr>
              <a:t>technology.</a:t>
            </a:r>
            <a:endParaRPr lang="en-IN" dirty="0">
              <a:latin typeface="Centaur" panose="02030504050205020304" pitchFamily="18" charset="0"/>
              <a:ea typeface="Adobe Fangsong Std R" pitchFamily="18"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228600" y="1981200"/>
            <a:ext cx="8534400" cy="2514600"/>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p:cNvSpPr txBox="1"/>
          <p:nvPr/>
        </p:nvSpPr>
        <p:spPr>
          <a:xfrm>
            <a:off x="562233" y="2868826"/>
            <a:ext cx="8585886" cy="830997"/>
          </a:xfrm>
          <a:prstGeom prst="rect">
            <a:avLst/>
          </a:prstGeom>
          <a:noFill/>
        </p:spPr>
        <p:txBody>
          <a:bodyPr wrap="square" rtlCol="0">
            <a:spAutoFit/>
          </a:bodyPr>
          <a:lstStyle/>
          <a:p>
            <a:r>
              <a:rPr lang="en-US" sz="4800" b="1" dirty="0" smtClean="0">
                <a:solidFill>
                  <a:srgbClr val="FFFF00"/>
                </a:solidFill>
                <a:latin typeface="Edwardian Script ITC" panose="030303020407070D0804" pitchFamily="66" charset="0"/>
              </a:rPr>
              <a:t>Thoughts of Class 8D on ‘The Signalman’</a:t>
            </a:r>
            <a:endParaRPr lang="en-US" sz="4800" b="1" dirty="0">
              <a:solidFill>
                <a:srgbClr val="FFFF00"/>
              </a:solidFill>
              <a:latin typeface="Edwardian Script ITC" panose="030303020407070D0804" pitchFamily="66" charset="0"/>
            </a:endParaRPr>
          </a:p>
        </p:txBody>
      </p:sp>
    </p:spTree>
    <p:extLst>
      <p:ext uri="{BB962C8B-B14F-4D97-AF65-F5344CB8AC3E}">
        <p14:creationId xmlns:p14="http://schemas.microsoft.com/office/powerpoint/2010/main" val="317943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Post-it_Pink.png"/>
          <p:cNvPicPr>
            <a:picLocks noChangeAspect="1"/>
          </p:cNvPicPr>
          <p:nvPr/>
        </p:nvPicPr>
        <p:blipFill>
          <a:blip r:embed="rId5"/>
          <a:stretch>
            <a:fillRect/>
          </a:stretch>
        </p:blipFill>
        <p:spPr>
          <a:xfrm flipH="1">
            <a:off x="5105400" y="2667000"/>
            <a:ext cx="4712618" cy="4724400"/>
          </a:xfrm>
          <a:prstGeom prst="rect">
            <a:avLst/>
          </a:prstGeom>
        </p:spPr>
      </p:pic>
      <p:pic>
        <p:nvPicPr>
          <p:cNvPr id="26" name="Picture 25" descr="Post-it_Pink.png"/>
          <p:cNvPicPr>
            <a:picLocks noChangeAspect="1"/>
          </p:cNvPicPr>
          <p:nvPr/>
        </p:nvPicPr>
        <p:blipFill>
          <a:blip r:embed="rId5"/>
          <a:stretch>
            <a:fillRect/>
          </a:stretch>
        </p:blipFill>
        <p:spPr>
          <a:xfrm>
            <a:off x="2362770" y="-152400"/>
            <a:ext cx="4712618" cy="4724400"/>
          </a:xfrm>
          <a:prstGeom prst="rect">
            <a:avLst/>
          </a:prstGeom>
        </p:spPr>
      </p:pic>
      <p:pic>
        <p:nvPicPr>
          <p:cNvPr id="12" name="Picture 11" descr="Post-it_Green.png"/>
          <p:cNvPicPr>
            <a:picLocks noChangeAspect="1"/>
          </p:cNvPicPr>
          <p:nvPr/>
        </p:nvPicPr>
        <p:blipFill>
          <a:blip r:embed="rId6"/>
          <a:stretch>
            <a:fillRect/>
          </a:stretch>
        </p:blipFill>
        <p:spPr>
          <a:xfrm>
            <a:off x="3048000" y="2895600"/>
            <a:ext cx="4953000" cy="4977766"/>
          </a:xfrm>
          <a:prstGeom prst="rect">
            <a:avLst/>
          </a:prstGeom>
        </p:spPr>
      </p:pic>
      <p:pic>
        <p:nvPicPr>
          <p:cNvPr id="15" name="Picture 14" descr="Post-it_Green.png"/>
          <p:cNvPicPr>
            <a:picLocks noChangeAspect="1"/>
          </p:cNvPicPr>
          <p:nvPr/>
        </p:nvPicPr>
        <p:blipFill>
          <a:blip r:embed="rId6"/>
          <a:stretch>
            <a:fillRect/>
          </a:stretch>
        </p:blipFill>
        <p:spPr>
          <a:xfrm>
            <a:off x="-228600" y="-228600"/>
            <a:ext cx="4267200" cy="4288537"/>
          </a:xfrm>
          <a:prstGeom prst="rect">
            <a:avLst/>
          </a:prstGeom>
        </p:spPr>
      </p:pic>
      <p:pic>
        <p:nvPicPr>
          <p:cNvPr id="16" name="Picture 15" descr="Post-it_Green.png"/>
          <p:cNvPicPr>
            <a:picLocks noChangeAspect="1"/>
          </p:cNvPicPr>
          <p:nvPr/>
        </p:nvPicPr>
        <p:blipFill>
          <a:blip r:embed="rId6"/>
          <a:stretch>
            <a:fillRect/>
          </a:stretch>
        </p:blipFill>
        <p:spPr>
          <a:xfrm>
            <a:off x="5638800" y="-381000"/>
            <a:ext cx="4114800" cy="4135375"/>
          </a:xfrm>
          <a:prstGeom prst="rect">
            <a:avLst/>
          </a:prstGeom>
        </p:spPr>
      </p:pic>
      <p:sp>
        <p:nvSpPr>
          <p:cNvPr id="13313" name="Rectangle 1"/>
          <p:cNvSpPr>
            <a:spLocks noChangeArrowheads="1"/>
          </p:cNvSpPr>
          <p:nvPr/>
        </p:nvSpPr>
        <p:spPr bwMode="auto">
          <a:xfrm rot="21137750">
            <a:off x="77740" y="522727"/>
            <a:ext cx="3344489"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dirty="0" smtClean="0">
                <a:solidFill>
                  <a:srgbClr val="222222"/>
                </a:solidFill>
                <a:latin typeface="Arial" pitchFamily="34" charset="0"/>
                <a:ea typeface="Times New Roman" pitchFamily="18" charset="0"/>
                <a:cs typeface="Arial" pitchFamily="34" charset="0"/>
              </a:rPr>
              <a:t>Mahgul</a:t>
            </a:r>
            <a:r>
              <a:rPr lang="en-US" sz="2800" dirty="0" smtClean="0">
                <a:solidFill>
                  <a:srgbClr val="222222"/>
                </a:solidFill>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K: </a:t>
            </a:r>
            <a:r>
              <a:rPr lang="en-US" sz="2800" dirty="0" smtClean="0">
                <a:solidFill>
                  <a:srgbClr val="222222"/>
                </a:solidFill>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I really like </a:t>
            </a:r>
            <a:r>
              <a:rPr lang="en-US" sz="2800" dirty="0" smtClean="0">
                <a:solidFill>
                  <a:prstClr val="black"/>
                </a:solidFill>
                <a:latin typeface="Arial" pitchFamily="34" charset="0"/>
                <a:ea typeface="Times New Roman" pitchFamily="18" charset="0"/>
                <a:cs typeface="Arial" pitchFamily="34" charset="0"/>
              </a:rPr>
              <a:t>it</a:t>
            </a:r>
            <a:r>
              <a:rPr lang="en-US" sz="2800" dirty="0" smtClean="0">
                <a:solidFill>
                  <a:srgbClr val="222222"/>
                </a:solidFill>
                <a:latin typeface="Arial" pitchFamily="34" charset="0"/>
                <a:ea typeface="Times New Roman" pitchFamily="18" charset="0"/>
                <a:cs typeface="Arial" pitchFamily="34" charset="0"/>
              </a:rPr>
              <a:t> but hated the ending</a:t>
            </a:r>
            <a:r>
              <a:rPr lang="en-US" sz="2800" dirty="0" smtClean="0">
                <a:solidFill>
                  <a:srgbClr val="222222"/>
                </a:solidFill>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sp>
        <p:nvSpPr>
          <p:cNvPr id="19" name="Rectangle 18"/>
          <p:cNvSpPr/>
          <p:nvPr/>
        </p:nvSpPr>
        <p:spPr>
          <a:xfrm rot="21079975">
            <a:off x="83829" y="1939352"/>
            <a:ext cx="3594860" cy="1384995"/>
          </a:xfrm>
          <a:prstGeom prst="rect">
            <a:avLst/>
          </a:prstGeom>
        </p:spPr>
        <p:txBody>
          <a:bodyPr wrap="square">
            <a:spAutoFit/>
          </a:bodyPr>
          <a:lstStyle/>
          <a:p>
            <a:pPr algn="ctr"/>
            <a:r>
              <a:rPr lang="en-US" sz="2800" dirty="0">
                <a:solidFill>
                  <a:prstClr val="black"/>
                </a:solidFill>
                <a:latin typeface="Arial" pitchFamily="34" charset="0"/>
                <a:cs typeface="Arial" pitchFamily="34" charset="0"/>
              </a:rPr>
              <a:t>Zaina S: ‘Evokes emotion, absolutely wonderful’</a:t>
            </a:r>
          </a:p>
        </p:txBody>
      </p:sp>
      <p:sp>
        <p:nvSpPr>
          <p:cNvPr id="13314" name="Rectangle 2"/>
          <p:cNvSpPr>
            <a:spLocks noChangeArrowheads="1"/>
          </p:cNvSpPr>
          <p:nvPr/>
        </p:nvSpPr>
        <p:spPr bwMode="auto">
          <a:xfrm rot="21236115">
            <a:off x="6053208" y="546122"/>
            <a:ext cx="32447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Eesha</a:t>
            </a:r>
            <a:r>
              <a:rPr lang="en-US" sz="2800" dirty="0" smtClean="0">
                <a:solidFill>
                  <a:srgbClr val="222222"/>
                </a:solidFill>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K: </a:t>
            </a:r>
            <a:r>
              <a:rPr lang="en-US" sz="2800" dirty="0" smtClean="0">
                <a:solidFill>
                  <a:srgbClr val="222222"/>
                </a:solidFill>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I loved the story, but I hated when the signalman was helpless</a:t>
            </a:r>
            <a:r>
              <a:rPr lang="en-US" sz="2800" dirty="0" smtClean="0">
                <a:solidFill>
                  <a:srgbClr val="222222"/>
                </a:solidFill>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pic>
        <p:nvPicPr>
          <p:cNvPr id="21" name="Picture 20" descr="Post-it_Pink.png"/>
          <p:cNvPicPr>
            <a:picLocks noChangeAspect="1"/>
          </p:cNvPicPr>
          <p:nvPr/>
        </p:nvPicPr>
        <p:blipFill>
          <a:blip r:embed="rId5"/>
          <a:stretch>
            <a:fillRect/>
          </a:stretch>
        </p:blipFill>
        <p:spPr>
          <a:xfrm>
            <a:off x="-457200" y="3124200"/>
            <a:ext cx="4256558" cy="4267200"/>
          </a:xfrm>
          <a:prstGeom prst="rect">
            <a:avLst/>
          </a:prstGeom>
        </p:spPr>
      </p:pic>
      <p:sp>
        <p:nvSpPr>
          <p:cNvPr id="22" name="Rectangle 21"/>
          <p:cNvSpPr/>
          <p:nvPr/>
        </p:nvSpPr>
        <p:spPr>
          <a:xfrm rot="21163462">
            <a:off x="-230851" y="3788428"/>
            <a:ext cx="3357301" cy="1381288"/>
          </a:xfrm>
          <a:prstGeom prst="rect">
            <a:avLst/>
          </a:prstGeom>
        </p:spPr>
        <p:txBody>
          <a:bodyPr wrap="square">
            <a:spAutoFit/>
          </a:bodyPr>
          <a:lstStyle/>
          <a:p>
            <a:pPr algn="ctr"/>
            <a:r>
              <a:rPr lang="en-US" sz="2800" dirty="0" err="1">
                <a:solidFill>
                  <a:prstClr val="black"/>
                </a:solidFill>
              </a:rPr>
              <a:t>Neha</a:t>
            </a:r>
            <a:r>
              <a:rPr lang="en-US" sz="2800" dirty="0">
                <a:solidFill>
                  <a:prstClr val="black"/>
                </a:solidFill>
              </a:rPr>
              <a:t> C: ‘It was interesting and the ending was too sad.’</a:t>
            </a:r>
          </a:p>
        </p:txBody>
      </p:sp>
      <p:sp>
        <p:nvSpPr>
          <p:cNvPr id="13316" name="Rectangle 4"/>
          <p:cNvSpPr>
            <a:spLocks noChangeArrowheads="1"/>
          </p:cNvSpPr>
          <p:nvPr/>
        </p:nvSpPr>
        <p:spPr bwMode="auto">
          <a:xfrm rot="21264993">
            <a:off x="3300592" y="3762835"/>
            <a:ext cx="383911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Rida</a:t>
            </a:r>
            <a:r>
              <a:rPr lang="en-US" sz="2800" dirty="0" smtClean="0">
                <a:solidFill>
                  <a:srgbClr val="222222"/>
                </a:solidFill>
                <a:latin typeface="Arial" pitchFamily="34" charset="0"/>
                <a:ea typeface="Times New Roman" pitchFamily="18" charset="0"/>
                <a:cs typeface="Arial" pitchFamily="34" charset="0"/>
              </a:rPr>
              <a:t>-e-</a:t>
            </a:r>
            <a:r>
              <a:rPr lang="en-US" sz="2800" dirty="0" smtClean="0">
                <a:solidFill>
                  <a:srgbClr val="222222"/>
                </a:solidFill>
                <a:ea typeface="Times New Roman" pitchFamily="18" charset="0"/>
                <a:cs typeface="Arial" pitchFamily="34" charset="0"/>
              </a:rPr>
              <a:t> </a:t>
            </a:r>
            <a:r>
              <a:rPr lang="en-US" sz="2800" dirty="0" err="1" smtClean="0">
                <a:solidFill>
                  <a:srgbClr val="222222"/>
                </a:solidFill>
                <a:latin typeface="Arial" pitchFamily="34" charset="0"/>
                <a:ea typeface="Times New Roman" pitchFamily="18" charset="0"/>
                <a:cs typeface="Arial" pitchFamily="34" charset="0"/>
              </a:rPr>
              <a:t>Zainab</a:t>
            </a:r>
            <a:r>
              <a:rPr lang="en-US" sz="2800" dirty="0" smtClean="0">
                <a:solidFill>
                  <a:srgbClr val="222222"/>
                </a:solidFill>
                <a:latin typeface="Arial" pitchFamily="34" charset="0"/>
                <a:ea typeface="Times New Roman" pitchFamily="18" charset="0"/>
                <a:cs typeface="Arial" pitchFamily="34" charset="0"/>
              </a:rPr>
              <a:t>: </a:t>
            </a:r>
            <a:r>
              <a:rPr lang="en-US" sz="2800" dirty="0" smtClean="0">
                <a:solidFill>
                  <a:srgbClr val="222222"/>
                </a:solidFill>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The story was interesting at some parts. The death of the Signalman was shocking</a:t>
            </a:r>
            <a:r>
              <a:rPr lang="en-US" sz="2800" dirty="0" smtClean="0">
                <a:solidFill>
                  <a:srgbClr val="222222"/>
                </a:solidFill>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sp>
        <p:nvSpPr>
          <p:cNvPr id="25" name="Rectangle 24"/>
          <p:cNvSpPr/>
          <p:nvPr/>
        </p:nvSpPr>
        <p:spPr>
          <a:xfrm rot="21223062">
            <a:off x="3588628" y="348520"/>
            <a:ext cx="2358992" cy="3046988"/>
          </a:xfrm>
          <a:prstGeom prst="rect">
            <a:avLst/>
          </a:prstGeom>
        </p:spPr>
        <p:txBody>
          <a:bodyPr wrap="square">
            <a:spAutoFit/>
          </a:bodyPr>
          <a:lstStyle/>
          <a:p>
            <a:pPr algn="ctr"/>
            <a:r>
              <a:rPr lang="en-US" sz="2400" dirty="0">
                <a:solidFill>
                  <a:prstClr val="black"/>
                </a:solidFill>
              </a:rPr>
              <a:t>Ayesha J: ‘A delighting short story which provokes the readers to feel different emotions during story’</a:t>
            </a:r>
          </a:p>
        </p:txBody>
      </p:sp>
      <p:sp>
        <p:nvSpPr>
          <p:cNvPr id="27" name="Rectangle 26"/>
          <p:cNvSpPr/>
          <p:nvPr/>
        </p:nvSpPr>
        <p:spPr>
          <a:xfrm rot="21249045">
            <a:off x="61985" y="5117472"/>
            <a:ext cx="3298499" cy="1384995"/>
          </a:xfrm>
          <a:prstGeom prst="rect">
            <a:avLst/>
          </a:prstGeom>
        </p:spPr>
        <p:txBody>
          <a:bodyPr wrap="square">
            <a:spAutoFit/>
          </a:bodyPr>
          <a:lstStyle/>
          <a:p>
            <a:pPr algn="ctr"/>
            <a:r>
              <a:rPr lang="en-US" sz="2800" dirty="0" err="1">
                <a:solidFill>
                  <a:prstClr val="black"/>
                </a:solidFill>
              </a:rPr>
              <a:t>Nafisa</a:t>
            </a:r>
            <a:r>
              <a:rPr lang="en-US" sz="2800" dirty="0">
                <a:solidFill>
                  <a:prstClr val="black"/>
                </a:solidFill>
              </a:rPr>
              <a:t> S: ‘I really like it after understanding it.’</a:t>
            </a:r>
          </a:p>
        </p:txBody>
      </p:sp>
      <p:sp>
        <p:nvSpPr>
          <p:cNvPr id="28" name="Rectangle 27"/>
          <p:cNvSpPr/>
          <p:nvPr/>
        </p:nvSpPr>
        <p:spPr>
          <a:xfrm rot="21283242">
            <a:off x="3385389" y="5973084"/>
            <a:ext cx="3994683" cy="892552"/>
          </a:xfrm>
          <a:prstGeom prst="rect">
            <a:avLst/>
          </a:prstGeom>
        </p:spPr>
        <p:txBody>
          <a:bodyPr wrap="square">
            <a:spAutoFit/>
          </a:bodyPr>
          <a:lstStyle/>
          <a:p>
            <a:pPr algn="ctr"/>
            <a:r>
              <a:rPr lang="en-US" sz="2600" dirty="0" err="1">
                <a:solidFill>
                  <a:prstClr val="black"/>
                </a:solidFill>
              </a:rPr>
              <a:t>Marukh</a:t>
            </a:r>
            <a:r>
              <a:rPr lang="en-US" sz="2600" dirty="0">
                <a:solidFill>
                  <a:prstClr val="black"/>
                </a:solidFill>
              </a:rPr>
              <a:t> Z: ‘I liked the story very much’</a:t>
            </a:r>
          </a:p>
        </p:txBody>
      </p:sp>
      <p:sp>
        <p:nvSpPr>
          <p:cNvPr id="13317" name="Rectangle 5"/>
          <p:cNvSpPr>
            <a:spLocks noChangeArrowheads="1"/>
          </p:cNvSpPr>
          <p:nvPr/>
        </p:nvSpPr>
        <p:spPr bwMode="auto">
          <a:xfrm>
            <a:off x="7391400" y="3505200"/>
            <a:ext cx="1752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400" dirty="0" err="1" smtClean="0">
                <a:solidFill>
                  <a:srgbClr val="222222"/>
                </a:solidFill>
                <a:latin typeface="Arial" pitchFamily="34" charset="0"/>
                <a:ea typeface="Times New Roman" pitchFamily="18" charset="0"/>
                <a:cs typeface="Arial" pitchFamily="34" charset="0"/>
              </a:rPr>
              <a:t>Zainab</a:t>
            </a:r>
            <a:r>
              <a:rPr lang="en-US" sz="2400" dirty="0" smtClean="0">
                <a:solidFill>
                  <a:srgbClr val="222222"/>
                </a:solidFill>
                <a:ea typeface="Times New Roman" pitchFamily="18" charset="0"/>
                <a:cs typeface="Arial" pitchFamily="34" charset="0"/>
              </a:rPr>
              <a:t> </a:t>
            </a:r>
            <a:r>
              <a:rPr lang="en-US" sz="2400" dirty="0" smtClean="0">
                <a:solidFill>
                  <a:srgbClr val="222222"/>
                </a:solidFill>
                <a:latin typeface="Arial" pitchFamily="34" charset="0"/>
                <a:ea typeface="Times New Roman" pitchFamily="18" charset="0"/>
                <a:cs typeface="Arial" pitchFamily="34" charset="0"/>
              </a:rPr>
              <a:t>A: </a:t>
            </a:r>
            <a:r>
              <a:rPr lang="en-US" sz="2400" dirty="0" smtClean="0">
                <a:solidFill>
                  <a:srgbClr val="222222"/>
                </a:solidFill>
                <a:ea typeface="Times New Roman" pitchFamily="18" charset="0"/>
                <a:cs typeface="Arial" pitchFamily="34" charset="0"/>
              </a:rPr>
              <a:t>‘</a:t>
            </a:r>
            <a:r>
              <a:rPr lang="en-US" sz="2400" dirty="0" smtClean="0">
                <a:solidFill>
                  <a:srgbClr val="222222"/>
                </a:solidFill>
                <a:latin typeface="Arial" pitchFamily="34" charset="0"/>
                <a:ea typeface="Times New Roman" pitchFamily="18" charset="0"/>
                <a:cs typeface="Arial" pitchFamily="34" charset="0"/>
              </a:rPr>
              <a:t>I really loved it. Really suspicious and the Signalman was fascinating</a:t>
            </a:r>
            <a:r>
              <a:rPr lang="en-US" sz="2400" dirty="0" smtClean="0">
                <a:solidFill>
                  <a:srgbClr val="222222"/>
                </a:solidFill>
                <a:ea typeface="Times New Roman" pitchFamily="18" charset="0"/>
                <a:cs typeface="Arial" pitchFamily="34" charset="0"/>
              </a:rPr>
              <a:t>’</a:t>
            </a:r>
            <a:endParaRPr lang="en-US" sz="2400" dirty="0" smtClean="0">
              <a:solidFill>
                <a:prstClr val="black"/>
              </a:solidFill>
              <a:latin typeface="Arial" pitchFamily="34" charset="0"/>
              <a:cs typeface="Arial" pitchFamily="34" charset="0"/>
            </a:endParaRPr>
          </a:p>
        </p:txBody>
      </p:sp>
      <p:pic>
        <p:nvPicPr>
          <p:cNvPr id="3" name="G_R_L_-Ugly_He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4662" y="1219200"/>
            <a:ext cx="609600" cy="609600"/>
          </a:xfrm>
          <a:prstGeom prst="rect">
            <a:avLst/>
          </a:prstGeom>
        </p:spPr>
      </p:pic>
    </p:spTree>
    <p:extLst>
      <p:ext uri="{BB962C8B-B14F-4D97-AF65-F5344CB8AC3E}">
        <p14:creationId xmlns:p14="http://schemas.microsoft.com/office/powerpoint/2010/main" val="157132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4"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KTneLeGLc.png"/>
          <p:cNvPicPr>
            <a:picLocks noChangeAspect="1"/>
          </p:cNvPicPr>
          <p:nvPr/>
        </p:nvPicPr>
        <p:blipFill>
          <a:blip r:embed="rId2"/>
          <a:stretch>
            <a:fillRect/>
          </a:stretch>
        </p:blipFill>
        <p:spPr>
          <a:xfrm>
            <a:off x="5715000" y="3352800"/>
            <a:ext cx="3962400" cy="3877317"/>
          </a:xfrm>
          <a:prstGeom prst="rect">
            <a:avLst/>
          </a:prstGeom>
        </p:spPr>
      </p:pic>
      <p:pic>
        <p:nvPicPr>
          <p:cNvPr id="29" name="Content Placeholder 10" descr="Post-it-note-transparent.png"/>
          <p:cNvPicPr>
            <a:picLocks noChangeAspect="1"/>
          </p:cNvPicPr>
          <p:nvPr/>
        </p:nvPicPr>
        <p:blipFill>
          <a:blip r:embed="rId3"/>
          <a:stretch>
            <a:fillRect/>
          </a:stretch>
        </p:blipFill>
        <p:spPr>
          <a:xfrm>
            <a:off x="2667000" y="3048000"/>
            <a:ext cx="4338682" cy="4525963"/>
          </a:xfrm>
          <a:prstGeom prst="rect">
            <a:avLst/>
          </a:prstGeom>
        </p:spPr>
      </p:pic>
      <p:pic>
        <p:nvPicPr>
          <p:cNvPr id="25" name="Content Placeholder 10" descr="Post-it-note-transparent.png"/>
          <p:cNvPicPr>
            <a:picLocks noChangeAspect="1"/>
          </p:cNvPicPr>
          <p:nvPr/>
        </p:nvPicPr>
        <p:blipFill>
          <a:blip r:embed="rId3"/>
          <a:stretch>
            <a:fillRect/>
          </a:stretch>
        </p:blipFill>
        <p:spPr>
          <a:xfrm>
            <a:off x="5715000" y="-228600"/>
            <a:ext cx="4338682" cy="4525963"/>
          </a:xfrm>
          <a:prstGeom prst="rect">
            <a:avLst/>
          </a:prstGeom>
        </p:spPr>
      </p:pic>
      <p:pic>
        <p:nvPicPr>
          <p:cNvPr id="11" name="Content Placeholder 10" descr="Post-it-note-transparent.png"/>
          <p:cNvPicPr>
            <a:picLocks noGrp="1" noChangeAspect="1"/>
          </p:cNvPicPr>
          <p:nvPr>
            <p:ph idx="1"/>
          </p:nvPr>
        </p:nvPicPr>
        <p:blipFill>
          <a:blip r:embed="rId3"/>
          <a:stretch>
            <a:fillRect/>
          </a:stretch>
        </p:blipFill>
        <p:spPr>
          <a:xfrm>
            <a:off x="-304800" y="-304800"/>
            <a:ext cx="4338682" cy="4525963"/>
          </a:xfrm>
        </p:spPr>
      </p:pic>
      <p:sp>
        <p:nvSpPr>
          <p:cNvPr id="3074" name="Rectangle 2"/>
          <p:cNvSpPr>
            <a:spLocks noChangeArrowheads="1"/>
          </p:cNvSpPr>
          <p:nvPr/>
        </p:nvSpPr>
        <p:spPr bwMode="auto">
          <a:xfrm>
            <a:off x="0" y="152400"/>
            <a:ext cx="3429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Alizay</a:t>
            </a:r>
            <a:r>
              <a:rPr lang="en-US" sz="2800" dirty="0" smtClean="0">
                <a:solidFill>
                  <a:srgbClr val="222222"/>
                </a:solidFill>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C: </a:t>
            </a:r>
            <a:r>
              <a:rPr lang="en-US" sz="2800" dirty="0" smtClean="0">
                <a:solidFill>
                  <a:srgbClr val="222222"/>
                </a:solidFill>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I really loved the story. It was awesome!</a:t>
            </a:r>
            <a:r>
              <a:rPr lang="en-US" sz="2800" dirty="0" smtClean="0">
                <a:solidFill>
                  <a:srgbClr val="222222"/>
                </a:solidFill>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sp>
        <p:nvSpPr>
          <p:cNvPr id="14" name="Rectangle 13"/>
          <p:cNvSpPr/>
          <p:nvPr/>
        </p:nvSpPr>
        <p:spPr>
          <a:xfrm>
            <a:off x="0" y="1371600"/>
            <a:ext cx="3352799" cy="954107"/>
          </a:xfrm>
          <a:prstGeom prst="rect">
            <a:avLst/>
          </a:prstGeom>
        </p:spPr>
        <p:txBody>
          <a:bodyPr wrap="square">
            <a:spAutoFit/>
          </a:bodyPr>
          <a:lstStyle/>
          <a:p>
            <a:pPr algn="ctr"/>
            <a:r>
              <a:rPr lang="en-US" sz="2800" dirty="0">
                <a:solidFill>
                  <a:prstClr val="black"/>
                </a:solidFill>
                <a:latin typeface="Arial" pitchFamily="34" charset="0"/>
                <a:cs typeface="Arial" pitchFamily="34" charset="0"/>
              </a:rPr>
              <a:t>Ayesha A: ‘I enjoyed reading it’</a:t>
            </a:r>
          </a:p>
        </p:txBody>
      </p:sp>
      <p:sp>
        <p:nvSpPr>
          <p:cNvPr id="16" name="Rectangle 15"/>
          <p:cNvSpPr/>
          <p:nvPr/>
        </p:nvSpPr>
        <p:spPr>
          <a:xfrm>
            <a:off x="0" y="2209800"/>
            <a:ext cx="3505200" cy="1384995"/>
          </a:xfrm>
          <a:prstGeom prst="rect">
            <a:avLst/>
          </a:prstGeom>
        </p:spPr>
        <p:txBody>
          <a:bodyPr wrap="square">
            <a:spAutoFit/>
          </a:bodyPr>
          <a:lstStyle/>
          <a:p>
            <a:pPr algn="ctr" fontAlgn="base">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Eesha</a:t>
            </a:r>
            <a:r>
              <a:rPr lang="en-US" sz="2800" dirty="0">
                <a:solidFill>
                  <a:srgbClr val="222222"/>
                </a:solidFill>
                <a:latin typeface="Arial" pitchFamily="34" charset="0"/>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Y: </a:t>
            </a:r>
            <a:r>
              <a:rPr lang="en-US" sz="2800" dirty="0">
                <a:solidFill>
                  <a:srgbClr val="222222"/>
                </a:solidFill>
                <a:latin typeface="Arial" pitchFamily="34" charset="0"/>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The ending was very tragic</a:t>
            </a:r>
            <a:r>
              <a:rPr lang="en-US" sz="2800" dirty="0">
                <a:solidFill>
                  <a:srgbClr val="222222"/>
                </a:solidFill>
                <a:latin typeface="Arial" pitchFamily="34" charset="0"/>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pic>
        <p:nvPicPr>
          <p:cNvPr id="20" name="Picture 19" descr="KTneLeGLc.png"/>
          <p:cNvPicPr>
            <a:picLocks noChangeAspect="1"/>
          </p:cNvPicPr>
          <p:nvPr/>
        </p:nvPicPr>
        <p:blipFill>
          <a:blip r:embed="rId2"/>
          <a:stretch>
            <a:fillRect/>
          </a:stretch>
        </p:blipFill>
        <p:spPr>
          <a:xfrm flipH="1">
            <a:off x="3124200" y="0"/>
            <a:ext cx="3815733" cy="3733800"/>
          </a:xfrm>
          <a:prstGeom prst="rect">
            <a:avLst/>
          </a:prstGeom>
        </p:spPr>
      </p:pic>
      <p:sp>
        <p:nvSpPr>
          <p:cNvPr id="21" name="Rectangle 20"/>
          <p:cNvSpPr/>
          <p:nvPr/>
        </p:nvSpPr>
        <p:spPr>
          <a:xfrm>
            <a:off x="3200400" y="76200"/>
            <a:ext cx="3733800" cy="1384995"/>
          </a:xfrm>
          <a:prstGeom prst="rect">
            <a:avLst/>
          </a:prstGeom>
        </p:spPr>
        <p:txBody>
          <a:bodyPr wrap="square">
            <a:spAutoFit/>
          </a:bodyPr>
          <a:lstStyle/>
          <a:p>
            <a:pPr algn="ctr" eaLnBrk="0" fontAlgn="base" hangingPunct="0">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Maheen</a:t>
            </a:r>
            <a:r>
              <a:rPr lang="en-US" sz="2800" dirty="0">
                <a:solidFill>
                  <a:srgbClr val="222222"/>
                </a:solidFill>
                <a:latin typeface="Arial" pitchFamily="34" charset="0"/>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E: </a:t>
            </a:r>
            <a:r>
              <a:rPr lang="en-US" sz="2800" dirty="0">
                <a:solidFill>
                  <a:srgbClr val="222222"/>
                </a:solidFill>
                <a:latin typeface="Arial" pitchFamily="34" charset="0"/>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Interesting once you start understanding it</a:t>
            </a:r>
            <a:r>
              <a:rPr lang="en-US" sz="2800" dirty="0">
                <a:solidFill>
                  <a:srgbClr val="222222"/>
                </a:solidFill>
                <a:latin typeface="Arial" pitchFamily="34" charset="0"/>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sp>
        <p:nvSpPr>
          <p:cNvPr id="3075" name="Rectangle 3"/>
          <p:cNvSpPr>
            <a:spLocks noChangeArrowheads="1"/>
          </p:cNvSpPr>
          <p:nvPr/>
        </p:nvSpPr>
        <p:spPr bwMode="auto">
          <a:xfrm>
            <a:off x="3276601" y="1371600"/>
            <a:ext cx="3581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Aiza</a:t>
            </a:r>
            <a:r>
              <a:rPr lang="en-US" sz="2800" dirty="0" smtClean="0">
                <a:solidFill>
                  <a:srgbClr val="222222"/>
                </a:solidFill>
                <a:latin typeface="Arial" pitchFamily="34" charset="0"/>
                <a:ea typeface="Times New Roman" pitchFamily="18" charset="0"/>
                <a:cs typeface="Arial" pitchFamily="34" charset="0"/>
              </a:rPr>
              <a:t> A: ‘Eerie, very </a:t>
            </a:r>
            <a:r>
              <a:rPr lang="en-US" sz="2800" dirty="0" err="1" smtClean="0">
                <a:solidFill>
                  <a:srgbClr val="222222"/>
                </a:solidFill>
                <a:latin typeface="Arial" pitchFamily="34" charset="0"/>
                <a:ea typeface="Times New Roman" pitchFamily="18" charset="0"/>
                <a:cs typeface="Arial" pitchFamily="34" charset="0"/>
              </a:rPr>
              <a:t>very</a:t>
            </a:r>
            <a:r>
              <a:rPr lang="en-US" sz="2800" dirty="0" smtClean="0">
                <a:solidFill>
                  <a:srgbClr val="222222"/>
                </a:solidFill>
                <a:latin typeface="Arial" pitchFamily="34" charset="0"/>
                <a:ea typeface="Times New Roman" pitchFamily="18" charset="0"/>
                <a:cs typeface="Arial" pitchFamily="34" charset="0"/>
              </a:rPr>
              <a:t> eerie’</a:t>
            </a:r>
            <a:endParaRPr lang="en-US" sz="2800" dirty="0" smtClean="0">
              <a:solidFill>
                <a:prstClr val="black"/>
              </a:solidFill>
              <a:latin typeface="Arial" pitchFamily="34" charset="0"/>
              <a:cs typeface="Arial" pitchFamily="34" charset="0"/>
            </a:endParaRPr>
          </a:p>
        </p:txBody>
      </p:sp>
      <p:sp>
        <p:nvSpPr>
          <p:cNvPr id="3076" name="Rectangle 4"/>
          <p:cNvSpPr>
            <a:spLocks noChangeArrowheads="1"/>
          </p:cNvSpPr>
          <p:nvPr/>
        </p:nvSpPr>
        <p:spPr bwMode="auto">
          <a:xfrm>
            <a:off x="3200400" y="3318570"/>
            <a:ext cx="3124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en-US" sz="2800" dirty="0" smtClean="0">
              <a:solidFill>
                <a:prstClr val="black"/>
              </a:solidFill>
              <a:latin typeface="Arial" pitchFamily="34" charset="0"/>
              <a:cs typeface="Arial" pitchFamily="34" charset="0"/>
            </a:endParaRPr>
          </a:p>
          <a:p>
            <a:pPr algn="ctr" eaLnBrk="0" fontAlgn="base" hangingPunct="0">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Aiza</a:t>
            </a:r>
            <a:r>
              <a:rPr lang="en-US" sz="2800" dirty="0" smtClean="0">
                <a:solidFill>
                  <a:srgbClr val="222222"/>
                </a:solidFill>
                <a:latin typeface="Arial" pitchFamily="34" charset="0"/>
                <a:ea typeface="Times New Roman" pitchFamily="18" charset="0"/>
                <a:cs typeface="Arial" pitchFamily="34" charset="0"/>
              </a:rPr>
              <a:t> Z: ‘When I first read it, I thought it was too boring, but after understanding it, I found it very interesting</a:t>
            </a:r>
            <a:endParaRPr lang="en-US" sz="2800" dirty="0" smtClean="0">
              <a:solidFill>
                <a:prstClr val="black"/>
              </a:solidFill>
              <a:latin typeface="Arial" pitchFamily="34" charset="0"/>
              <a:cs typeface="Arial" pitchFamily="34" charset="0"/>
            </a:endParaRPr>
          </a:p>
        </p:txBody>
      </p:sp>
      <p:sp>
        <p:nvSpPr>
          <p:cNvPr id="23" name="Rectangle 22"/>
          <p:cNvSpPr/>
          <p:nvPr/>
        </p:nvSpPr>
        <p:spPr>
          <a:xfrm>
            <a:off x="3200400" y="2286000"/>
            <a:ext cx="3581400" cy="1384995"/>
          </a:xfrm>
          <a:prstGeom prst="rect">
            <a:avLst/>
          </a:prstGeom>
        </p:spPr>
        <p:txBody>
          <a:bodyPr wrap="square">
            <a:spAutoFit/>
          </a:bodyPr>
          <a:lstStyle/>
          <a:p>
            <a:pPr algn="ctr"/>
            <a:r>
              <a:rPr lang="en-US" sz="2800" dirty="0" err="1" smtClean="0">
                <a:solidFill>
                  <a:srgbClr val="222222"/>
                </a:solidFill>
                <a:latin typeface="Arial" pitchFamily="34" charset="0"/>
                <a:ea typeface="Times New Roman" pitchFamily="18" charset="0"/>
                <a:cs typeface="Arial" pitchFamily="34" charset="0"/>
              </a:rPr>
              <a:t>Iqra</a:t>
            </a:r>
            <a:r>
              <a:rPr lang="en-US" sz="2800" dirty="0">
                <a:solidFill>
                  <a:srgbClr val="222222"/>
                </a:solidFill>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N: </a:t>
            </a:r>
            <a:r>
              <a:rPr lang="en-US" sz="2800" dirty="0">
                <a:solidFill>
                  <a:srgbClr val="222222"/>
                </a:solidFill>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It was an interesting story but the ending was tragic</a:t>
            </a:r>
            <a:endParaRPr lang="en-US" sz="2800" dirty="0">
              <a:solidFill>
                <a:prstClr val="black"/>
              </a:solidFill>
            </a:endParaRPr>
          </a:p>
        </p:txBody>
      </p:sp>
      <p:sp>
        <p:nvSpPr>
          <p:cNvPr id="24" name="Rectangle 23"/>
          <p:cNvSpPr/>
          <p:nvPr/>
        </p:nvSpPr>
        <p:spPr>
          <a:xfrm>
            <a:off x="6934200" y="39231"/>
            <a:ext cx="2209800" cy="2246769"/>
          </a:xfrm>
          <a:prstGeom prst="rect">
            <a:avLst/>
          </a:prstGeom>
        </p:spPr>
        <p:txBody>
          <a:bodyPr wrap="square">
            <a:spAutoFit/>
          </a:bodyPr>
          <a:lstStyle/>
          <a:p>
            <a:pPr eaLnBrk="0" fontAlgn="base" hangingPunct="0">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Eeman</a:t>
            </a:r>
            <a:r>
              <a:rPr lang="en-US" sz="2800" dirty="0">
                <a:solidFill>
                  <a:srgbClr val="222222"/>
                </a:solidFill>
                <a:latin typeface="Arial" pitchFamily="34" charset="0"/>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A: </a:t>
            </a:r>
            <a:r>
              <a:rPr lang="en-US" sz="2800" dirty="0">
                <a:solidFill>
                  <a:srgbClr val="222222"/>
                </a:solidFill>
                <a:latin typeface="Arial" pitchFamily="34" charset="0"/>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I enjoyed reading the story very much</a:t>
            </a:r>
            <a:r>
              <a:rPr lang="en-US" sz="2800" dirty="0">
                <a:solidFill>
                  <a:srgbClr val="222222"/>
                </a:solidFill>
                <a:latin typeface="Arial" pitchFamily="34" charset="0"/>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sp>
        <p:nvSpPr>
          <p:cNvPr id="26" name="Rectangle 25"/>
          <p:cNvSpPr/>
          <p:nvPr/>
        </p:nvSpPr>
        <p:spPr>
          <a:xfrm>
            <a:off x="6858000" y="2209800"/>
            <a:ext cx="2556891" cy="1384995"/>
          </a:xfrm>
          <a:prstGeom prst="rect">
            <a:avLst/>
          </a:prstGeom>
        </p:spPr>
        <p:txBody>
          <a:bodyPr wrap="square">
            <a:spAutoFit/>
          </a:bodyPr>
          <a:lstStyle/>
          <a:p>
            <a:pPr algn="ctr" eaLnBrk="0" fontAlgn="base" hangingPunct="0">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Maryam</a:t>
            </a:r>
            <a:r>
              <a:rPr lang="en-US" sz="2800" dirty="0">
                <a:solidFill>
                  <a:srgbClr val="222222"/>
                </a:solidFill>
                <a:latin typeface="Arial" pitchFamily="34" charset="0"/>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G: </a:t>
            </a:r>
            <a:r>
              <a:rPr lang="en-US" sz="2800" dirty="0">
                <a:solidFill>
                  <a:srgbClr val="222222"/>
                </a:solidFill>
                <a:latin typeface="Arial" pitchFamily="34" charset="0"/>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Very intriguing</a:t>
            </a:r>
            <a:r>
              <a:rPr lang="en-US" sz="2800" dirty="0">
                <a:solidFill>
                  <a:srgbClr val="222222"/>
                </a:solidFill>
                <a:latin typeface="Arial" pitchFamily="34" charset="0"/>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pic>
        <p:nvPicPr>
          <p:cNvPr id="27" name="Picture 26" descr="KTneLeGLc.png"/>
          <p:cNvPicPr>
            <a:picLocks noChangeAspect="1"/>
          </p:cNvPicPr>
          <p:nvPr/>
        </p:nvPicPr>
        <p:blipFill>
          <a:blip r:embed="rId2"/>
          <a:stretch>
            <a:fillRect/>
          </a:stretch>
        </p:blipFill>
        <p:spPr>
          <a:xfrm flipH="1">
            <a:off x="-228600" y="3581400"/>
            <a:ext cx="3582117" cy="3505200"/>
          </a:xfrm>
          <a:prstGeom prst="rect">
            <a:avLst/>
          </a:prstGeom>
        </p:spPr>
      </p:pic>
      <p:sp>
        <p:nvSpPr>
          <p:cNvPr id="28" name="Rectangle 27"/>
          <p:cNvSpPr/>
          <p:nvPr/>
        </p:nvSpPr>
        <p:spPr>
          <a:xfrm>
            <a:off x="228600" y="3886200"/>
            <a:ext cx="3276600" cy="2677656"/>
          </a:xfrm>
          <a:prstGeom prst="rect">
            <a:avLst/>
          </a:prstGeom>
        </p:spPr>
        <p:txBody>
          <a:bodyPr wrap="square">
            <a:spAutoFit/>
          </a:bodyPr>
          <a:lstStyle/>
          <a:p>
            <a:pPr eaLnBrk="0" fontAlgn="base" hangingPunct="0">
              <a:spcBef>
                <a:spcPct val="0"/>
              </a:spcBef>
              <a:spcAft>
                <a:spcPct val="0"/>
              </a:spcAft>
            </a:pPr>
            <a:r>
              <a:rPr lang="en-US" sz="2800" dirty="0" err="1" smtClean="0">
                <a:solidFill>
                  <a:srgbClr val="222222"/>
                </a:solidFill>
                <a:latin typeface="Arial" pitchFamily="34" charset="0"/>
                <a:ea typeface="Times New Roman" pitchFamily="18" charset="0"/>
                <a:cs typeface="Arial" pitchFamily="34" charset="0"/>
              </a:rPr>
              <a:t>Mishal</a:t>
            </a:r>
            <a:r>
              <a:rPr lang="en-US" sz="2800" dirty="0">
                <a:solidFill>
                  <a:srgbClr val="222222"/>
                </a:solidFill>
                <a:latin typeface="Arial" pitchFamily="34" charset="0"/>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K: </a:t>
            </a:r>
            <a:r>
              <a:rPr lang="en-US" sz="2800" dirty="0">
                <a:solidFill>
                  <a:srgbClr val="222222"/>
                </a:solidFill>
                <a:latin typeface="Arial" pitchFamily="34" charset="0"/>
                <a:ea typeface="Times New Roman" pitchFamily="18" charset="0"/>
                <a:cs typeface="Arial" pitchFamily="34" charset="0"/>
              </a:rPr>
              <a:t>‘</a:t>
            </a:r>
            <a:r>
              <a:rPr lang="en-US" sz="2800" dirty="0" smtClean="0">
                <a:solidFill>
                  <a:srgbClr val="222222"/>
                </a:solidFill>
                <a:latin typeface="Arial" pitchFamily="34" charset="0"/>
                <a:ea typeface="Times New Roman" pitchFamily="18" charset="0"/>
                <a:cs typeface="Arial" pitchFamily="34" charset="0"/>
              </a:rPr>
              <a:t>It has lots of hidden meanings which were nice</a:t>
            </a:r>
            <a:r>
              <a:rPr lang="en-US" sz="2800" dirty="0">
                <a:solidFill>
                  <a:srgbClr val="222222"/>
                </a:solidFill>
                <a:latin typeface="Arial" pitchFamily="34" charset="0"/>
                <a:ea typeface="Times New Roman" pitchFamily="18" charset="0"/>
                <a:cs typeface="Arial" pitchFamily="34" charset="0"/>
              </a:rPr>
              <a:t>  </a:t>
            </a:r>
            <a:r>
              <a:rPr lang="en-US" sz="2800" dirty="0" smtClean="0">
                <a:solidFill>
                  <a:srgbClr val="222222"/>
                </a:solidFill>
                <a:latin typeface="Arial" pitchFamily="34" charset="0"/>
                <a:ea typeface="Times New Roman" pitchFamily="18" charset="0"/>
                <a:cs typeface="Arial" pitchFamily="34" charset="0"/>
              </a:rPr>
              <a:t>but otherwise it was kind of boring</a:t>
            </a:r>
            <a:r>
              <a:rPr lang="en-US" sz="2800" dirty="0">
                <a:solidFill>
                  <a:srgbClr val="222222"/>
                </a:solidFill>
                <a:latin typeface="Arial" pitchFamily="34" charset="0"/>
                <a:ea typeface="Times New Roman" pitchFamily="18" charset="0"/>
                <a:cs typeface="Arial" pitchFamily="34" charset="0"/>
              </a:rPr>
              <a:t>’</a:t>
            </a:r>
            <a:endParaRPr lang="en-US" sz="2800" dirty="0" smtClean="0">
              <a:solidFill>
                <a:prstClr val="black"/>
              </a:solidFill>
              <a:latin typeface="Arial" pitchFamily="34" charset="0"/>
              <a:cs typeface="Arial" pitchFamily="34" charset="0"/>
            </a:endParaRPr>
          </a:p>
        </p:txBody>
      </p:sp>
      <p:sp>
        <p:nvSpPr>
          <p:cNvPr id="31" name="Rectangle 30"/>
          <p:cNvSpPr/>
          <p:nvPr/>
        </p:nvSpPr>
        <p:spPr>
          <a:xfrm>
            <a:off x="6553200" y="3811012"/>
            <a:ext cx="2743200" cy="3046988"/>
          </a:xfrm>
          <a:prstGeom prst="rect">
            <a:avLst/>
          </a:prstGeom>
        </p:spPr>
        <p:txBody>
          <a:bodyPr wrap="square">
            <a:spAutoFit/>
          </a:bodyPr>
          <a:lstStyle/>
          <a:p>
            <a:pPr fontAlgn="base">
              <a:spcBef>
                <a:spcPct val="0"/>
              </a:spcBef>
              <a:spcAft>
                <a:spcPct val="0"/>
              </a:spcAft>
            </a:pPr>
            <a:r>
              <a:rPr lang="en-US" sz="2400" dirty="0" err="1" smtClean="0">
                <a:solidFill>
                  <a:srgbClr val="222222"/>
                </a:solidFill>
                <a:latin typeface="Arial" pitchFamily="34" charset="0"/>
                <a:ea typeface="Times New Roman" pitchFamily="18" charset="0"/>
                <a:cs typeface="Arial" pitchFamily="34" charset="0"/>
              </a:rPr>
              <a:t>Hajra</a:t>
            </a:r>
            <a:r>
              <a:rPr lang="en-US" sz="2400" dirty="0">
                <a:solidFill>
                  <a:srgbClr val="222222"/>
                </a:solidFill>
                <a:latin typeface="Arial" pitchFamily="34" charset="0"/>
                <a:ea typeface="Times New Roman" pitchFamily="18" charset="0"/>
                <a:cs typeface="Arial" pitchFamily="34" charset="0"/>
              </a:rPr>
              <a:t> </a:t>
            </a:r>
            <a:r>
              <a:rPr lang="en-US" sz="2400" dirty="0" smtClean="0">
                <a:solidFill>
                  <a:srgbClr val="222222"/>
                </a:solidFill>
                <a:latin typeface="Arial" pitchFamily="34" charset="0"/>
                <a:ea typeface="Times New Roman" pitchFamily="18" charset="0"/>
                <a:cs typeface="Arial" pitchFamily="34" charset="0"/>
              </a:rPr>
              <a:t>M: </a:t>
            </a:r>
            <a:r>
              <a:rPr lang="en-US" sz="2400" dirty="0">
                <a:solidFill>
                  <a:srgbClr val="222222"/>
                </a:solidFill>
                <a:latin typeface="Arial" pitchFamily="34" charset="0"/>
                <a:ea typeface="Times New Roman" pitchFamily="18" charset="0"/>
                <a:cs typeface="Arial" pitchFamily="34" charset="0"/>
              </a:rPr>
              <a:t>‘</a:t>
            </a:r>
            <a:r>
              <a:rPr lang="en-US" sz="2400" dirty="0" smtClean="0">
                <a:solidFill>
                  <a:srgbClr val="222222"/>
                </a:solidFill>
                <a:latin typeface="Arial" pitchFamily="34" charset="0"/>
                <a:ea typeface="Times New Roman" pitchFamily="18" charset="0"/>
                <a:cs typeface="Arial" pitchFamily="34" charset="0"/>
              </a:rPr>
              <a:t>Though a very complex piece of writing, once understood, </a:t>
            </a:r>
            <a:r>
              <a:rPr lang="en-US" sz="2400" dirty="0">
                <a:solidFill>
                  <a:srgbClr val="222222"/>
                </a:solidFill>
                <a:latin typeface="Arial" pitchFamily="34" charset="0"/>
                <a:ea typeface="Times New Roman" pitchFamily="18" charset="0"/>
                <a:cs typeface="Arial" pitchFamily="34" charset="0"/>
              </a:rPr>
              <a:t>“</a:t>
            </a:r>
            <a:r>
              <a:rPr lang="en-US" sz="2400" dirty="0" smtClean="0">
                <a:solidFill>
                  <a:srgbClr val="222222"/>
                </a:solidFill>
                <a:latin typeface="Arial" pitchFamily="34" charset="0"/>
                <a:ea typeface="Times New Roman" pitchFamily="18" charset="0"/>
                <a:cs typeface="Arial" pitchFamily="34" charset="0"/>
              </a:rPr>
              <a:t>the Signalman</a:t>
            </a:r>
            <a:r>
              <a:rPr lang="en-US" sz="2400" dirty="0">
                <a:solidFill>
                  <a:srgbClr val="222222"/>
                </a:solidFill>
                <a:latin typeface="Arial" pitchFamily="34" charset="0"/>
                <a:ea typeface="Times New Roman" pitchFamily="18" charset="0"/>
                <a:cs typeface="Arial" pitchFamily="34" charset="0"/>
              </a:rPr>
              <a:t>”</a:t>
            </a:r>
            <a:r>
              <a:rPr lang="en-US" sz="2400" dirty="0" smtClean="0">
                <a:solidFill>
                  <a:srgbClr val="222222"/>
                </a:solidFill>
                <a:latin typeface="Arial" pitchFamily="34" charset="0"/>
                <a:ea typeface="Times New Roman" pitchFamily="18" charset="0"/>
                <a:cs typeface="Arial" pitchFamily="34" charset="0"/>
              </a:rPr>
              <a:t> is an exciting, intriguing and suspenseful story</a:t>
            </a:r>
            <a:r>
              <a:rPr lang="en-US" sz="2400" dirty="0">
                <a:solidFill>
                  <a:srgbClr val="222222"/>
                </a:solidFill>
                <a:latin typeface="Arial" pitchFamily="34" charset="0"/>
                <a:ea typeface="Times New Roman" pitchFamily="18" charset="0"/>
                <a:cs typeface="Arial" pitchFamily="34" charset="0"/>
              </a:rPr>
              <a:t>’</a:t>
            </a:r>
            <a:endParaRPr lang="en-US" sz="2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2691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st-it_Pink.png"/>
          <p:cNvPicPr>
            <a:picLocks noChangeAspect="1"/>
          </p:cNvPicPr>
          <p:nvPr/>
        </p:nvPicPr>
        <p:blipFill>
          <a:blip r:embed="rId2"/>
          <a:stretch>
            <a:fillRect/>
          </a:stretch>
        </p:blipFill>
        <p:spPr>
          <a:xfrm rot="21193466" flipH="1">
            <a:off x="2518563" y="-682703"/>
            <a:ext cx="5548728" cy="5562600"/>
          </a:xfrm>
          <a:prstGeom prst="rect">
            <a:avLst/>
          </a:prstGeom>
        </p:spPr>
      </p:pic>
      <p:sp>
        <p:nvSpPr>
          <p:cNvPr id="2049" name="Rectangle 1"/>
          <p:cNvSpPr>
            <a:spLocks noChangeArrowheads="1"/>
          </p:cNvSpPr>
          <p:nvPr/>
        </p:nvSpPr>
        <p:spPr bwMode="auto">
          <a:xfrm>
            <a:off x="3352800" y="1524000"/>
            <a:ext cx="4267200" cy="2785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2500" dirty="0" err="1" smtClean="0">
                <a:solidFill>
                  <a:prstClr val="black"/>
                </a:solidFill>
                <a:latin typeface="Arial" pitchFamily="34" charset="0"/>
                <a:ea typeface="Times New Roman" pitchFamily="18" charset="0"/>
                <a:cs typeface="Arial" pitchFamily="34" charset="0"/>
              </a:rPr>
              <a:t>Asna</a:t>
            </a:r>
            <a:r>
              <a:rPr lang="en-US" sz="2500" dirty="0" smtClean="0">
                <a:solidFill>
                  <a:prstClr val="black"/>
                </a:solidFill>
                <a:latin typeface="Arial" pitchFamily="34" charset="0"/>
                <a:ea typeface="Times New Roman" pitchFamily="18" charset="0"/>
                <a:cs typeface="Arial" pitchFamily="34" charset="0"/>
              </a:rPr>
              <a:t> Q: ‘”The Signalman”</a:t>
            </a:r>
            <a:r>
              <a:rPr lang="en-US" sz="2500" dirty="0">
                <a:solidFill>
                  <a:prstClr val="black"/>
                </a:solidFill>
                <a:latin typeface="Arial" pitchFamily="34" charset="0"/>
                <a:ea typeface="Times New Roman" pitchFamily="18" charset="0"/>
                <a:cs typeface="Arial" pitchFamily="34" charset="0"/>
              </a:rPr>
              <a:t> </a:t>
            </a:r>
            <a:r>
              <a:rPr lang="en-US" sz="2500" dirty="0" smtClean="0">
                <a:solidFill>
                  <a:prstClr val="black"/>
                </a:solidFill>
                <a:latin typeface="Arial" pitchFamily="34" charset="0"/>
                <a:ea typeface="Times New Roman" pitchFamily="18" charset="0"/>
                <a:cs typeface="Arial" pitchFamily="34" charset="0"/>
              </a:rPr>
              <a:t>is a very interesting story. Might not be fun if you’re reading it for the first time but, once you actually understand it, it is very enthralling’</a:t>
            </a:r>
            <a:endParaRPr lang="en-US" sz="2500" dirty="0" smtClean="0">
              <a:solidFill>
                <a:prstClr val="black"/>
              </a:solidFill>
              <a:latin typeface="Arial" pitchFamily="34" charset="0"/>
              <a:cs typeface="Arial" pitchFamily="34" charset="0"/>
            </a:endParaRPr>
          </a:p>
        </p:txBody>
      </p:sp>
      <p:pic>
        <p:nvPicPr>
          <p:cNvPr id="5" name="Picture 4" descr="Post-it_Green.png"/>
          <p:cNvPicPr>
            <a:picLocks noChangeAspect="1"/>
          </p:cNvPicPr>
          <p:nvPr/>
        </p:nvPicPr>
        <p:blipFill>
          <a:blip r:embed="rId3"/>
          <a:stretch>
            <a:fillRect/>
          </a:stretch>
        </p:blipFill>
        <p:spPr>
          <a:xfrm>
            <a:off x="-1143000" y="-709802"/>
            <a:ext cx="5028062" cy="5053202"/>
          </a:xfrm>
          <a:prstGeom prst="rect">
            <a:avLst/>
          </a:prstGeom>
        </p:spPr>
      </p:pic>
      <p:sp>
        <p:nvSpPr>
          <p:cNvPr id="6" name="Rectangle 5"/>
          <p:cNvSpPr/>
          <p:nvPr/>
        </p:nvSpPr>
        <p:spPr>
          <a:xfrm>
            <a:off x="0" y="0"/>
            <a:ext cx="3429000" cy="3293209"/>
          </a:xfrm>
          <a:prstGeom prst="rect">
            <a:avLst/>
          </a:prstGeom>
        </p:spPr>
        <p:txBody>
          <a:bodyPr wrap="square">
            <a:spAutoFit/>
          </a:bodyPr>
          <a:lstStyle/>
          <a:p>
            <a:pPr eaLnBrk="0" fontAlgn="base" hangingPunct="0">
              <a:spcBef>
                <a:spcPct val="0"/>
              </a:spcBef>
              <a:spcAft>
                <a:spcPct val="0"/>
              </a:spcAft>
            </a:pPr>
            <a:r>
              <a:rPr lang="en-US" sz="2600" dirty="0" err="1" smtClean="0">
                <a:solidFill>
                  <a:prstClr val="black"/>
                </a:solidFill>
                <a:latin typeface="Arial" pitchFamily="34" charset="0"/>
                <a:ea typeface="Times New Roman" pitchFamily="18" charset="0"/>
                <a:cs typeface="Arial" pitchFamily="34" charset="0"/>
              </a:rPr>
              <a:t>Furheen</a:t>
            </a:r>
            <a:r>
              <a:rPr lang="en-US" sz="2600" dirty="0">
                <a:solidFill>
                  <a:prstClr val="black"/>
                </a:solidFill>
                <a:latin typeface="Arial" pitchFamily="34" charset="0"/>
                <a:ea typeface="Times New Roman" pitchFamily="18" charset="0"/>
                <a:cs typeface="Arial" pitchFamily="34" charset="0"/>
              </a:rPr>
              <a:t> </a:t>
            </a:r>
            <a:r>
              <a:rPr lang="en-US" sz="2600" dirty="0" smtClean="0">
                <a:solidFill>
                  <a:prstClr val="black"/>
                </a:solidFill>
                <a:latin typeface="Arial" pitchFamily="34" charset="0"/>
                <a:ea typeface="Times New Roman" pitchFamily="18" charset="0"/>
                <a:cs typeface="Arial" pitchFamily="34" charset="0"/>
              </a:rPr>
              <a:t>S: </a:t>
            </a:r>
            <a:r>
              <a:rPr lang="en-US" sz="2600" dirty="0">
                <a:solidFill>
                  <a:prstClr val="black"/>
                </a:solidFill>
                <a:latin typeface="Arial" pitchFamily="34" charset="0"/>
                <a:ea typeface="Times New Roman" pitchFamily="18" charset="0"/>
                <a:cs typeface="Arial" pitchFamily="34" charset="0"/>
              </a:rPr>
              <a:t>‘</a:t>
            </a:r>
            <a:r>
              <a:rPr lang="en-US" sz="2600" dirty="0" smtClean="0">
                <a:solidFill>
                  <a:prstClr val="black"/>
                </a:solidFill>
                <a:latin typeface="Arial" pitchFamily="34" charset="0"/>
                <a:ea typeface="Times New Roman" pitchFamily="18" charset="0"/>
                <a:cs typeface="Arial" pitchFamily="34" charset="0"/>
              </a:rPr>
              <a:t>Even though it</a:t>
            </a:r>
            <a:r>
              <a:rPr lang="en-US" sz="2600" dirty="0">
                <a:solidFill>
                  <a:prstClr val="black"/>
                </a:solidFill>
                <a:latin typeface="Arial" pitchFamily="34" charset="0"/>
                <a:ea typeface="Times New Roman" pitchFamily="18" charset="0"/>
                <a:cs typeface="Arial" pitchFamily="34" charset="0"/>
              </a:rPr>
              <a:t> </a:t>
            </a:r>
            <a:r>
              <a:rPr lang="en-US" sz="2600" dirty="0" smtClean="0">
                <a:solidFill>
                  <a:prstClr val="black"/>
                </a:solidFill>
                <a:latin typeface="Arial" pitchFamily="34" charset="0"/>
                <a:ea typeface="Times New Roman" pitchFamily="18" charset="0"/>
                <a:cs typeface="Arial" pitchFamily="34" charset="0"/>
              </a:rPr>
              <a:t>isn't</a:t>
            </a:r>
            <a:r>
              <a:rPr lang="en-US" sz="2600" dirty="0">
                <a:solidFill>
                  <a:prstClr val="black"/>
                </a:solidFill>
                <a:latin typeface="Arial" pitchFamily="34" charset="0"/>
                <a:ea typeface="Times New Roman" pitchFamily="18" charset="0"/>
                <a:cs typeface="Arial" pitchFamily="34" charset="0"/>
              </a:rPr>
              <a:t> </a:t>
            </a:r>
            <a:r>
              <a:rPr lang="en-US" sz="2600" dirty="0" smtClean="0">
                <a:solidFill>
                  <a:prstClr val="black"/>
                </a:solidFill>
                <a:latin typeface="Arial" pitchFamily="34" charset="0"/>
                <a:ea typeface="Times New Roman" pitchFamily="18" charset="0"/>
                <a:cs typeface="Arial" pitchFamily="34" charset="0"/>
              </a:rPr>
              <a:t>love at first sight, once you really understand </a:t>
            </a:r>
            <a:r>
              <a:rPr lang="en-US" sz="2600" dirty="0">
                <a:solidFill>
                  <a:prstClr val="black"/>
                </a:solidFill>
                <a:latin typeface="Arial" pitchFamily="34" charset="0"/>
                <a:ea typeface="Times New Roman" pitchFamily="18" charset="0"/>
                <a:cs typeface="Arial" pitchFamily="34" charset="0"/>
              </a:rPr>
              <a:t>“</a:t>
            </a:r>
            <a:r>
              <a:rPr lang="en-US" sz="2600" dirty="0" smtClean="0">
                <a:solidFill>
                  <a:prstClr val="black"/>
                </a:solidFill>
                <a:latin typeface="Arial" pitchFamily="34" charset="0"/>
                <a:ea typeface="Times New Roman" pitchFamily="18" charset="0"/>
                <a:cs typeface="Arial" pitchFamily="34" charset="0"/>
              </a:rPr>
              <a:t>The Signalman</a:t>
            </a:r>
            <a:r>
              <a:rPr lang="en-US" sz="2600" dirty="0">
                <a:solidFill>
                  <a:prstClr val="black"/>
                </a:solidFill>
                <a:latin typeface="Arial" pitchFamily="34" charset="0"/>
                <a:ea typeface="Times New Roman" pitchFamily="18" charset="0"/>
                <a:cs typeface="Arial" pitchFamily="34" charset="0"/>
              </a:rPr>
              <a:t>”</a:t>
            </a:r>
            <a:r>
              <a:rPr lang="en-US" sz="2600" dirty="0" smtClean="0">
                <a:solidFill>
                  <a:prstClr val="black"/>
                </a:solidFill>
                <a:latin typeface="Arial" pitchFamily="34" charset="0"/>
                <a:ea typeface="Times New Roman" pitchFamily="18" charset="0"/>
                <a:cs typeface="Arial" pitchFamily="34" charset="0"/>
              </a:rPr>
              <a:t> it becomes exciting and you just fall in love with it</a:t>
            </a:r>
            <a:r>
              <a:rPr lang="en-US" sz="2600" dirty="0">
                <a:solidFill>
                  <a:prstClr val="black"/>
                </a:solidFill>
                <a:latin typeface="Arial" pitchFamily="34" charset="0"/>
                <a:ea typeface="Times New Roman" pitchFamily="18" charset="0"/>
                <a:cs typeface="Arial" pitchFamily="34" charset="0"/>
              </a:rPr>
              <a:t>’</a:t>
            </a:r>
            <a:endParaRPr lang="en-US" sz="2600" dirty="0" smtClean="0">
              <a:solidFill>
                <a:prstClr val="black"/>
              </a:solidFill>
              <a:latin typeface="Arial" pitchFamily="34" charset="0"/>
              <a:cs typeface="Arial" pitchFamily="34" charset="0"/>
            </a:endParaRPr>
          </a:p>
        </p:txBody>
      </p:sp>
      <p:sp>
        <p:nvSpPr>
          <p:cNvPr id="9" name="TextBox 8"/>
          <p:cNvSpPr txBox="1"/>
          <p:nvPr/>
        </p:nvSpPr>
        <p:spPr>
          <a:xfrm>
            <a:off x="3352800" y="152400"/>
            <a:ext cx="3962400" cy="1292662"/>
          </a:xfrm>
          <a:prstGeom prst="rect">
            <a:avLst/>
          </a:prstGeom>
          <a:noFill/>
        </p:spPr>
        <p:txBody>
          <a:bodyPr wrap="square" rtlCol="0">
            <a:spAutoFit/>
          </a:bodyPr>
          <a:lstStyle/>
          <a:p>
            <a:r>
              <a:rPr lang="en-US" sz="2600" dirty="0" err="1" smtClean="0">
                <a:solidFill>
                  <a:prstClr val="black"/>
                </a:solidFill>
                <a:latin typeface="Arial" pitchFamily="34" charset="0"/>
                <a:cs typeface="Arial" pitchFamily="34" charset="0"/>
              </a:rPr>
              <a:t>Shehzmani</a:t>
            </a:r>
            <a:r>
              <a:rPr lang="en-US" sz="2600" dirty="0" smtClean="0">
                <a:solidFill>
                  <a:prstClr val="black"/>
                </a:solidFill>
                <a:latin typeface="Arial" pitchFamily="34" charset="0"/>
                <a:cs typeface="Arial" pitchFamily="34" charset="0"/>
              </a:rPr>
              <a:t> S: ‘A very thrilling and eerie </a:t>
            </a:r>
            <a:r>
              <a:rPr lang="en-US" sz="2600" dirty="0" err="1" smtClean="0">
                <a:solidFill>
                  <a:prstClr val="black"/>
                </a:solidFill>
                <a:latin typeface="Arial" pitchFamily="34" charset="0"/>
                <a:cs typeface="Arial" pitchFamily="34" charset="0"/>
              </a:rPr>
              <a:t>shortstory</a:t>
            </a:r>
            <a:r>
              <a:rPr lang="en-US" sz="2600" dirty="0" smtClean="0">
                <a:solidFill>
                  <a:prstClr val="black"/>
                </a:solidFill>
                <a:latin typeface="Arial" pitchFamily="34" charset="0"/>
                <a:cs typeface="Arial" pitchFamily="34" charset="0"/>
              </a:rPr>
              <a:t>, very gripping.</a:t>
            </a:r>
            <a:endParaRPr lang="en-US" sz="2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145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838200"/>
            <a:ext cx="7391400" cy="1446550"/>
          </a:xfrm>
          <a:prstGeom prst="rect">
            <a:avLst/>
          </a:prstGeom>
          <a:noFill/>
        </p:spPr>
        <p:txBody>
          <a:bodyPr wrap="square" rtlCol="0">
            <a:spAutoFit/>
          </a:bodyPr>
          <a:lstStyle/>
          <a:p>
            <a:pPr algn="ctr"/>
            <a:r>
              <a:rPr lang="en-US" sz="4400" b="1" dirty="0" smtClean="0">
                <a:latin typeface="Edwardian Script ITC" panose="030303020407070D0804" pitchFamily="66" charset="0"/>
              </a:rPr>
              <a:t>8D would like to thank you for being such an amazing audience!</a:t>
            </a:r>
            <a:endParaRPr lang="en-US" sz="4400" b="1" dirty="0">
              <a:latin typeface="Edwardian Script ITC" panose="030303020407070D0804" pitchFamily="66" charset="0"/>
            </a:endParaRPr>
          </a:p>
        </p:txBody>
      </p:sp>
      <p:sp>
        <p:nvSpPr>
          <p:cNvPr id="3" name="TextBox 2"/>
          <p:cNvSpPr txBox="1"/>
          <p:nvPr/>
        </p:nvSpPr>
        <p:spPr>
          <a:xfrm>
            <a:off x="1752600" y="2667000"/>
            <a:ext cx="5334000" cy="9233297"/>
          </a:xfrm>
          <a:prstGeom prst="rect">
            <a:avLst/>
          </a:prstGeom>
          <a:noFill/>
        </p:spPr>
        <p:txBody>
          <a:bodyPr wrap="square" rtlCol="0">
            <a:spAutoFit/>
          </a:bodyPr>
          <a:lstStyle/>
          <a:p>
            <a:pPr algn="ctr"/>
            <a:r>
              <a:rPr lang="en-US" dirty="0" smtClean="0"/>
              <a:t>This presentation would not be possible without the contribution of our class</a:t>
            </a:r>
          </a:p>
          <a:p>
            <a:pPr algn="ctr"/>
            <a:r>
              <a:rPr lang="en-US" dirty="0" err="1" smtClean="0"/>
              <a:t>Aiza</a:t>
            </a:r>
            <a:r>
              <a:rPr lang="en-US" dirty="0" smtClean="0"/>
              <a:t> </a:t>
            </a:r>
            <a:r>
              <a:rPr lang="en-US" dirty="0" err="1" smtClean="0"/>
              <a:t>Atif</a:t>
            </a:r>
            <a:endParaRPr lang="en-US" dirty="0" smtClean="0"/>
          </a:p>
          <a:p>
            <a:pPr algn="ctr"/>
            <a:r>
              <a:rPr lang="en-US" dirty="0" err="1" smtClean="0"/>
              <a:t>Aiza</a:t>
            </a:r>
            <a:r>
              <a:rPr lang="en-US" dirty="0" smtClean="0"/>
              <a:t> </a:t>
            </a:r>
            <a:r>
              <a:rPr lang="en-US" dirty="0" err="1" smtClean="0"/>
              <a:t>Zehra</a:t>
            </a:r>
            <a:endParaRPr lang="en-US" dirty="0" smtClean="0"/>
          </a:p>
          <a:p>
            <a:pPr algn="ctr"/>
            <a:r>
              <a:rPr lang="en-US" dirty="0" smtClean="0"/>
              <a:t>Ayesha </a:t>
            </a:r>
            <a:r>
              <a:rPr lang="en-US" dirty="0" err="1" smtClean="0"/>
              <a:t>Aftab</a:t>
            </a:r>
            <a:endParaRPr lang="en-US" dirty="0" smtClean="0"/>
          </a:p>
          <a:p>
            <a:pPr algn="ctr"/>
            <a:r>
              <a:rPr lang="en-US" dirty="0" smtClean="0"/>
              <a:t>Anya </a:t>
            </a:r>
            <a:r>
              <a:rPr lang="en-US" dirty="0" err="1" smtClean="0"/>
              <a:t>Aftab</a:t>
            </a:r>
            <a:endParaRPr lang="en-US" dirty="0" smtClean="0"/>
          </a:p>
          <a:p>
            <a:pPr algn="ctr"/>
            <a:r>
              <a:rPr lang="en-US" dirty="0" err="1" smtClean="0"/>
              <a:t>Asna</a:t>
            </a:r>
            <a:r>
              <a:rPr lang="en-US" dirty="0"/>
              <a:t> </a:t>
            </a:r>
            <a:r>
              <a:rPr lang="en-US" dirty="0" err="1" smtClean="0"/>
              <a:t>Qammar</a:t>
            </a:r>
            <a:endParaRPr lang="en-US" dirty="0" smtClean="0"/>
          </a:p>
          <a:p>
            <a:pPr algn="ctr"/>
            <a:r>
              <a:rPr lang="en-US" dirty="0" err="1" smtClean="0"/>
              <a:t>Alizey</a:t>
            </a:r>
            <a:r>
              <a:rPr lang="en-US" dirty="0" smtClean="0"/>
              <a:t> </a:t>
            </a:r>
            <a:r>
              <a:rPr lang="en-US" dirty="0" err="1"/>
              <a:t>C</a:t>
            </a:r>
            <a:r>
              <a:rPr lang="en-US" dirty="0" err="1" smtClean="0"/>
              <a:t>hohan</a:t>
            </a:r>
            <a:endParaRPr lang="en-US" dirty="0" smtClean="0"/>
          </a:p>
          <a:p>
            <a:pPr algn="ctr"/>
            <a:r>
              <a:rPr lang="en-US" dirty="0" smtClean="0"/>
              <a:t>Ayesha </a:t>
            </a:r>
            <a:r>
              <a:rPr lang="en-US" dirty="0" err="1" smtClean="0"/>
              <a:t>Javaid</a:t>
            </a:r>
            <a:endParaRPr lang="en-US" dirty="0" smtClean="0"/>
          </a:p>
          <a:p>
            <a:pPr algn="ctr"/>
            <a:r>
              <a:rPr lang="en-US" dirty="0" smtClean="0"/>
              <a:t>Ayesha </a:t>
            </a:r>
            <a:r>
              <a:rPr lang="en-US" dirty="0" err="1" smtClean="0"/>
              <a:t>Muneeb</a:t>
            </a:r>
            <a:endParaRPr lang="en-US" dirty="0" smtClean="0"/>
          </a:p>
          <a:p>
            <a:pPr algn="ctr"/>
            <a:r>
              <a:rPr lang="en-US" dirty="0" err="1" smtClean="0"/>
              <a:t>Eesha</a:t>
            </a:r>
            <a:r>
              <a:rPr lang="en-US" dirty="0" smtClean="0"/>
              <a:t> </a:t>
            </a:r>
            <a:r>
              <a:rPr lang="en-US" dirty="0" err="1" smtClean="0"/>
              <a:t>Kashif</a:t>
            </a:r>
            <a:endParaRPr lang="en-US" dirty="0" smtClean="0"/>
          </a:p>
          <a:p>
            <a:pPr algn="ctr"/>
            <a:r>
              <a:rPr lang="en-US" dirty="0" err="1" smtClean="0"/>
              <a:t>Eesha</a:t>
            </a:r>
            <a:r>
              <a:rPr lang="en-US" dirty="0" smtClean="0"/>
              <a:t> </a:t>
            </a:r>
            <a:r>
              <a:rPr lang="en-US" dirty="0" err="1" smtClean="0"/>
              <a:t>Yousf</a:t>
            </a:r>
            <a:endParaRPr lang="en-US" dirty="0" smtClean="0"/>
          </a:p>
          <a:p>
            <a:pPr algn="ctr"/>
            <a:r>
              <a:rPr lang="en-US" dirty="0" err="1" smtClean="0"/>
              <a:t>Eeman</a:t>
            </a:r>
            <a:r>
              <a:rPr lang="en-US" dirty="0" smtClean="0"/>
              <a:t> Adnan</a:t>
            </a:r>
          </a:p>
          <a:p>
            <a:pPr algn="ctr"/>
            <a:r>
              <a:rPr lang="en-US" dirty="0" err="1" smtClean="0"/>
              <a:t>Furheen</a:t>
            </a:r>
            <a:r>
              <a:rPr lang="en-US" dirty="0" smtClean="0"/>
              <a:t> </a:t>
            </a:r>
            <a:r>
              <a:rPr lang="en-US" dirty="0" err="1" smtClean="0"/>
              <a:t>Shazib</a:t>
            </a:r>
            <a:endParaRPr lang="en-US" dirty="0" smtClean="0"/>
          </a:p>
          <a:p>
            <a:pPr algn="ctr"/>
            <a:r>
              <a:rPr lang="en-US" dirty="0" err="1" smtClean="0"/>
              <a:t>Hajra</a:t>
            </a:r>
            <a:r>
              <a:rPr lang="en-US" dirty="0" smtClean="0"/>
              <a:t> Malik</a:t>
            </a:r>
          </a:p>
          <a:p>
            <a:pPr algn="ctr"/>
            <a:r>
              <a:rPr lang="en-US" dirty="0" smtClean="0"/>
              <a:t>Hira Ahmed</a:t>
            </a:r>
          </a:p>
          <a:p>
            <a:pPr algn="ctr"/>
            <a:r>
              <a:rPr lang="en-US" dirty="0" err="1" smtClean="0"/>
              <a:t>Iman</a:t>
            </a:r>
            <a:r>
              <a:rPr lang="en-US" dirty="0" smtClean="0"/>
              <a:t> Ahmed</a:t>
            </a:r>
          </a:p>
          <a:p>
            <a:pPr algn="ctr"/>
            <a:r>
              <a:rPr lang="en-US" dirty="0" err="1" smtClean="0"/>
              <a:t>Iqra</a:t>
            </a:r>
            <a:r>
              <a:rPr lang="en-US" dirty="0" smtClean="0"/>
              <a:t> Naveed</a:t>
            </a:r>
          </a:p>
          <a:p>
            <a:pPr algn="ctr"/>
            <a:r>
              <a:rPr lang="en-US" dirty="0" err="1" smtClean="0"/>
              <a:t>Mahgul</a:t>
            </a:r>
            <a:r>
              <a:rPr lang="en-US" dirty="0" smtClean="0"/>
              <a:t> Kamran</a:t>
            </a:r>
          </a:p>
          <a:p>
            <a:pPr algn="ctr"/>
            <a:r>
              <a:rPr lang="en-US" dirty="0" err="1" smtClean="0"/>
              <a:t>Marukh</a:t>
            </a:r>
            <a:r>
              <a:rPr lang="en-US" dirty="0" smtClean="0"/>
              <a:t> </a:t>
            </a:r>
            <a:r>
              <a:rPr lang="en-US" dirty="0" err="1" smtClean="0"/>
              <a:t>Zubair</a:t>
            </a:r>
            <a:endParaRPr lang="en-US" dirty="0" smtClean="0"/>
          </a:p>
          <a:p>
            <a:pPr algn="ctr"/>
            <a:r>
              <a:rPr lang="en-US" dirty="0" err="1" smtClean="0"/>
              <a:t>Mishaal</a:t>
            </a:r>
            <a:r>
              <a:rPr lang="en-US" dirty="0" smtClean="0"/>
              <a:t> Khan</a:t>
            </a:r>
          </a:p>
          <a:p>
            <a:pPr algn="ctr"/>
            <a:r>
              <a:rPr lang="en-US" dirty="0" err="1" smtClean="0"/>
              <a:t>Maheen</a:t>
            </a:r>
            <a:r>
              <a:rPr lang="en-US" dirty="0" smtClean="0"/>
              <a:t> </a:t>
            </a:r>
            <a:r>
              <a:rPr lang="en-US" dirty="0" err="1" smtClean="0"/>
              <a:t>Elahi</a:t>
            </a:r>
            <a:endParaRPr lang="en-US" dirty="0" smtClean="0"/>
          </a:p>
          <a:p>
            <a:pPr algn="ctr"/>
            <a:r>
              <a:rPr lang="en-US" dirty="0" err="1" smtClean="0"/>
              <a:t>Nafisa</a:t>
            </a:r>
            <a:r>
              <a:rPr lang="en-US" dirty="0" smtClean="0"/>
              <a:t> </a:t>
            </a:r>
            <a:r>
              <a:rPr lang="en-US" dirty="0" err="1" smtClean="0"/>
              <a:t>Sheryar</a:t>
            </a:r>
            <a:endParaRPr lang="en-US" dirty="0" smtClean="0"/>
          </a:p>
          <a:p>
            <a:pPr algn="ctr"/>
            <a:r>
              <a:rPr lang="en-US" dirty="0" smtClean="0"/>
              <a:t>Neha </a:t>
            </a:r>
            <a:r>
              <a:rPr lang="en-US" dirty="0" err="1" smtClean="0"/>
              <a:t>Chaudry</a:t>
            </a:r>
            <a:endParaRPr lang="en-US" dirty="0" smtClean="0"/>
          </a:p>
          <a:p>
            <a:pPr algn="ctr"/>
            <a:r>
              <a:rPr lang="en-US" dirty="0" smtClean="0"/>
              <a:t>Maryam </a:t>
            </a:r>
            <a:r>
              <a:rPr lang="en-US" dirty="0" err="1" smtClean="0"/>
              <a:t>Ghazala</a:t>
            </a:r>
            <a:r>
              <a:rPr lang="en-US" dirty="0" smtClean="0"/>
              <a:t> </a:t>
            </a:r>
            <a:r>
              <a:rPr lang="en-US" dirty="0" err="1" smtClean="0"/>
              <a:t>Mallick</a:t>
            </a:r>
            <a:endParaRPr lang="en-US" dirty="0" smtClean="0"/>
          </a:p>
          <a:p>
            <a:pPr algn="ctr"/>
            <a:r>
              <a:rPr lang="en-US" dirty="0" err="1" smtClean="0"/>
              <a:t>Shireen</a:t>
            </a:r>
            <a:r>
              <a:rPr lang="en-US" dirty="0" smtClean="0"/>
              <a:t> Salman</a:t>
            </a:r>
          </a:p>
          <a:p>
            <a:pPr algn="ctr"/>
            <a:r>
              <a:rPr lang="en-US" dirty="0" err="1" smtClean="0"/>
              <a:t>Shehzmani</a:t>
            </a:r>
            <a:r>
              <a:rPr lang="en-US" dirty="0" smtClean="0"/>
              <a:t> Shams</a:t>
            </a:r>
          </a:p>
          <a:p>
            <a:pPr algn="ctr"/>
            <a:r>
              <a:rPr lang="en-US" dirty="0" err="1" smtClean="0"/>
              <a:t>Rida</a:t>
            </a:r>
            <a:r>
              <a:rPr lang="en-US" dirty="0" smtClean="0"/>
              <a:t>-e- </a:t>
            </a:r>
            <a:r>
              <a:rPr lang="en-US" dirty="0" err="1" smtClean="0"/>
              <a:t>Zainab</a:t>
            </a:r>
            <a:endParaRPr lang="en-US" dirty="0" smtClean="0"/>
          </a:p>
          <a:p>
            <a:pPr algn="ctr"/>
            <a:r>
              <a:rPr lang="en-US" dirty="0" err="1" smtClean="0"/>
              <a:t>Zoha</a:t>
            </a:r>
            <a:r>
              <a:rPr lang="en-US" dirty="0" smtClean="0"/>
              <a:t> Kamal</a:t>
            </a:r>
          </a:p>
          <a:p>
            <a:pPr algn="ctr"/>
            <a:r>
              <a:rPr lang="en-US" dirty="0" err="1" smtClean="0"/>
              <a:t>Zainab</a:t>
            </a:r>
            <a:r>
              <a:rPr lang="en-US" dirty="0" smtClean="0"/>
              <a:t> Amir</a:t>
            </a:r>
          </a:p>
          <a:p>
            <a:pPr algn="ctr"/>
            <a:endParaRPr lang="en-US" dirty="0"/>
          </a:p>
          <a:p>
            <a:pPr algn="ctr"/>
            <a:r>
              <a:rPr lang="en-US" dirty="0" smtClean="0"/>
              <a:t>And a special thank you to </a:t>
            </a:r>
            <a:r>
              <a:rPr lang="en-US" dirty="0" err="1" smtClean="0"/>
              <a:t>Shehzmani</a:t>
            </a:r>
            <a:r>
              <a:rPr lang="en-US" dirty="0" smtClean="0"/>
              <a:t> Shams for her efforts and contributions!</a:t>
            </a:r>
            <a:endParaRPr lang="en-US" dirty="0"/>
          </a:p>
        </p:txBody>
      </p:sp>
    </p:spTree>
    <p:extLst>
      <p:ext uri="{BB962C8B-B14F-4D97-AF65-F5344CB8AC3E}">
        <p14:creationId xmlns:p14="http://schemas.microsoft.com/office/powerpoint/2010/main" val="139100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0" fill="hold"/>
                                        <p:tgtEl>
                                          <p:spTgt spid="3"/>
                                        </p:tgtEl>
                                        <p:attrNameLst>
                                          <p:attrName>ppt_x</p:attrName>
                                        </p:attrNameLst>
                                      </p:cBhvr>
                                      <p:tavLst>
                                        <p:tav tm="0">
                                          <p:val>
                                            <p:strVal val="#ppt_x"/>
                                          </p:val>
                                        </p:tav>
                                        <p:tav tm="100000">
                                          <p:val>
                                            <p:strVal val="#ppt_x"/>
                                          </p:val>
                                        </p:tav>
                                      </p:tavLst>
                                    </p:anim>
                                    <p:anim calcmode="lin" valueType="num">
                                      <p:cBhvr>
                                        <p:cTn id="15" dur="15000" fill="hold"/>
                                        <p:tgtEl>
                                          <p:spTgt spid="3"/>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tx1">
                    <a:lumMod val="75000"/>
                    <a:lumOff val="25000"/>
                  </a:schemeClr>
                </a:solidFill>
                <a:latin typeface="Edwardian Script ITC" pitchFamily="66" charset="0"/>
              </a:rPr>
              <a:t>Origin of ‘the Signalman’ </a:t>
            </a:r>
            <a:endParaRPr lang="en-IN" sz="5400" dirty="0">
              <a:solidFill>
                <a:schemeClr val="tx1">
                  <a:lumMod val="75000"/>
                  <a:lumOff val="25000"/>
                </a:schemeClr>
              </a:solidFill>
              <a:latin typeface="Edwardian Script ITC" pitchFamily="66" charset="0"/>
            </a:endParaRPr>
          </a:p>
        </p:txBody>
      </p:sp>
      <p:sp>
        <p:nvSpPr>
          <p:cNvPr id="3" name="Content Placeholder 2"/>
          <p:cNvSpPr>
            <a:spLocks noGrp="1"/>
          </p:cNvSpPr>
          <p:nvPr>
            <p:ph idx="1"/>
          </p:nvPr>
        </p:nvSpPr>
        <p:spPr/>
        <p:txBody>
          <a:bodyPr>
            <a:normAutofit/>
          </a:bodyPr>
          <a:lstStyle/>
          <a:p>
            <a:pPr indent="342900">
              <a:buNone/>
            </a:pPr>
            <a:r>
              <a:rPr lang="en-GB" sz="2600" dirty="0" smtClean="0">
                <a:latin typeface="Centaur" panose="02030504050205020304" pitchFamily="18" charset="0"/>
                <a:ea typeface="Adobe Fangsong Std R" pitchFamily="18" charset="-128"/>
              </a:rPr>
              <a:t>"The Signal-Man" is a short story by Charles Dickens, first published as part of the </a:t>
            </a:r>
            <a:r>
              <a:rPr lang="en-GB" sz="2600" i="1" dirty="0" err="1" smtClean="0">
                <a:latin typeface="Centaur" panose="02030504050205020304" pitchFamily="18" charset="0"/>
                <a:ea typeface="Adobe Fangsong Std R" pitchFamily="18" charset="-128"/>
              </a:rPr>
              <a:t>Mugby</a:t>
            </a:r>
            <a:r>
              <a:rPr lang="en-GB" sz="2600" i="1" dirty="0" smtClean="0">
                <a:latin typeface="Centaur" panose="02030504050205020304" pitchFamily="18" charset="0"/>
                <a:ea typeface="Adobe Fangsong Std R" pitchFamily="18" charset="-128"/>
              </a:rPr>
              <a:t> Junction</a:t>
            </a:r>
            <a:r>
              <a:rPr lang="en-GB" sz="2600" dirty="0" smtClean="0">
                <a:latin typeface="Centaur" panose="02030504050205020304" pitchFamily="18" charset="0"/>
                <a:ea typeface="Adobe Fangsong Std R" pitchFamily="18" charset="-128"/>
              </a:rPr>
              <a:t> collection in the 1866 Christmas edition of </a:t>
            </a:r>
            <a:r>
              <a:rPr lang="en-GB" sz="2600" i="1" dirty="0" smtClean="0">
                <a:latin typeface="Centaur" panose="02030504050205020304" pitchFamily="18" charset="0"/>
                <a:ea typeface="Adobe Fangsong Std R" pitchFamily="18" charset="-128"/>
              </a:rPr>
              <a:t>All the Year Round. </a:t>
            </a:r>
          </a:p>
          <a:p>
            <a:pPr indent="342900">
              <a:buNone/>
            </a:pPr>
            <a:r>
              <a:rPr lang="en-GB" sz="2600" dirty="0" smtClean="0">
                <a:latin typeface="Centaur" panose="02030504050205020304" pitchFamily="18" charset="0"/>
                <a:ea typeface="Adobe Fangsong Std R" pitchFamily="18" charset="-128"/>
              </a:rPr>
              <a:t>It is likely that Dickens based this incident on the Clayton Tunnel crash that occurred during the Industrial Revolution in 1861, five years before he wrote the story. He had experienced this traumatic incident and was unable to speak for more than two weeks after it.</a:t>
            </a:r>
          </a:p>
          <a:p>
            <a:pPr>
              <a:buNone/>
            </a:pPr>
            <a:endParaRPr lang="en-IN"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67" b="94624" l="333" r="98667"/>
                    </a14:imgEffect>
                  </a14:imgLayer>
                </a14:imgProps>
              </a:ext>
              <a:ext uri="{28A0092B-C50C-407E-A947-70E740481C1C}">
                <a14:useLocalDpi xmlns:a14="http://schemas.microsoft.com/office/drawing/2010/main" val="0"/>
              </a:ext>
            </a:extLst>
          </a:blip>
          <a:srcRect/>
          <a:stretch>
            <a:fillRect/>
          </a:stretch>
        </p:blipFill>
        <p:spPr bwMode="auto">
          <a:xfrm>
            <a:off x="0" y="4208763"/>
            <a:ext cx="85725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80">
                                          <p:stCondLst>
                                            <p:cond delay="0"/>
                                          </p:stCondLst>
                                        </p:cTn>
                                        <p:tgtEl>
                                          <p:spTgt spid="3">
                                            <p:txEl>
                                              <p:pRg st="1" end="1"/>
                                            </p:txEl>
                                          </p:spTgt>
                                        </p:tgtEl>
                                      </p:cBhvr>
                                    </p:animEffect>
                                    <p:anim calcmode="lin" valueType="num">
                                      <p:cBhvr>
                                        <p:cTn id="3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xEl>
                                              <p:pRg st="1" end="1"/>
                                            </p:txEl>
                                          </p:spTgt>
                                        </p:tgtEl>
                                      </p:cBhvr>
                                      <p:to x="100000" y="60000"/>
                                    </p:animScale>
                                    <p:animScale>
                                      <p:cBhvr>
                                        <p:cTn id="39" dur="166" decel="50000">
                                          <p:stCondLst>
                                            <p:cond delay="676"/>
                                          </p:stCondLst>
                                        </p:cTn>
                                        <p:tgtEl>
                                          <p:spTgt spid="3">
                                            <p:txEl>
                                              <p:pRg st="1" end="1"/>
                                            </p:txEl>
                                          </p:spTgt>
                                        </p:tgtEl>
                                      </p:cBhvr>
                                      <p:to x="100000" y="100000"/>
                                    </p:animScale>
                                    <p:animScale>
                                      <p:cBhvr>
                                        <p:cTn id="40" dur="26">
                                          <p:stCondLst>
                                            <p:cond delay="1312"/>
                                          </p:stCondLst>
                                        </p:cTn>
                                        <p:tgtEl>
                                          <p:spTgt spid="3">
                                            <p:txEl>
                                              <p:pRg st="1" end="1"/>
                                            </p:txEl>
                                          </p:spTgt>
                                        </p:tgtEl>
                                      </p:cBhvr>
                                      <p:to x="100000" y="80000"/>
                                    </p:animScale>
                                    <p:animScale>
                                      <p:cBhvr>
                                        <p:cTn id="41" dur="166" decel="50000">
                                          <p:stCondLst>
                                            <p:cond delay="1338"/>
                                          </p:stCondLst>
                                        </p:cTn>
                                        <p:tgtEl>
                                          <p:spTgt spid="3">
                                            <p:txEl>
                                              <p:pRg st="1" end="1"/>
                                            </p:txEl>
                                          </p:spTgt>
                                        </p:tgtEl>
                                      </p:cBhvr>
                                      <p:to x="100000" y="100000"/>
                                    </p:animScale>
                                    <p:animScale>
                                      <p:cBhvr>
                                        <p:cTn id="42" dur="26">
                                          <p:stCondLst>
                                            <p:cond delay="1642"/>
                                          </p:stCondLst>
                                        </p:cTn>
                                        <p:tgtEl>
                                          <p:spTgt spid="3">
                                            <p:txEl>
                                              <p:pRg st="1" end="1"/>
                                            </p:txEl>
                                          </p:spTgt>
                                        </p:tgtEl>
                                      </p:cBhvr>
                                      <p:to x="100000" y="90000"/>
                                    </p:animScale>
                                    <p:animScale>
                                      <p:cBhvr>
                                        <p:cTn id="43" dur="166" decel="50000">
                                          <p:stCondLst>
                                            <p:cond delay="1668"/>
                                          </p:stCondLst>
                                        </p:cTn>
                                        <p:tgtEl>
                                          <p:spTgt spid="3">
                                            <p:txEl>
                                              <p:pRg st="1" end="1"/>
                                            </p:txEl>
                                          </p:spTgt>
                                        </p:tgtEl>
                                      </p:cBhvr>
                                      <p:to x="100000" y="100000"/>
                                    </p:animScale>
                                    <p:animScale>
                                      <p:cBhvr>
                                        <p:cTn id="44" dur="26">
                                          <p:stCondLst>
                                            <p:cond delay="1808"/>
                                          </p:stCondLst>
                                        </p:cTn>
                                        <p:tgtEl>
                                          <p:spTgt spid="3">
                                            <p:txEl>
                                              <p:pRg st="1" end="1"/>
                                            </p:txEl>
                                          </p:spTgt>
                                        </p:tgtEl>
                                      </p:cBhvr>
                                      <p:to x="100000" y="95000"/>
                                    </p:animScale>
                                    <p:animScale>
                                      <p:cBhvr>
                                        <p:cTn id="45" dur="166" decel="50000">
                                          <p:stCondLst>
                                            <p:cond delay="1834"/>
                                          </p:stCondLst>
                                        </p:cTn>
                                        <p:tgtEl>
                                          <p:spTgt spid="3">
                                            <p:txEl>
                                              <p:pRg st="1" end="1"/>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 presetClass="entr" presetSubtype="8" accel="20000" decel="20000" fill="hold" nodeType="clickEffect">
                                  <p:stCondLst>
                                    <p:cond delay="0"/>
                                  </p:stCondLst>
                                  <p:childTnLst>
                                    <p:set>
                                      <p:cBhvr>
                                        <p:cTn id="49" dur="1" fill="hold">
                                          <p:stCondLst>
                                            <p:cond delay="0"/>
                                          </p:stCondLst>
                                        </p:cTn>
                                        <p:tgtEl>
                                          <p:spTgt spid="3074"/>
                                        </p:tgtEl>
                                        <p:attrNameLst>
                                          <p:attrName>style.visibility</p:attrName>
                                        </p:attrNameLst>
                                      </p:cBhvr>
                                      <p:to>
                                        <p:strVal val="visible"/>
                                      </p:to>
                                    </p:set>
                                    <p:anim calcmode="lin" valueType="num">
                                      <p:cBhvr additive="base">
                                        <p:cTn id="50" dur="1000" fill="hold"/>
                                        <p:tgtEl>
                                          <p:spTgt spid="3074"/>
                                        </p:tgtEl>
                                        <p:attrNameLst>
                                          <p:attrName>ppt_x</p:attrName>
                                        </p:attrNameLst>
                                      </p:cBhvr>
                                      <p:tavLst>
                                        <p:tav tm="0">
                                          <p:val>
                                            <p:strVal val="0-#ppt_w/2"/>
                                          </p:val>
                                        </p:tav>
                                        <p:tav tm="100000">
                                          <p:val>
                                            <p:strVal val="#ppt_x"/>
                                          </p:val>
                                        </p:tav>
                                      </p:tavLst>
                                    </p:anim>
                                    <p:anim calcmode="lin" valueType="num">
                                      <p:cBhvr additive="base">
                                        <p:cTn id="51" dur="10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39944" cy="1197496"/>
          </a:xfrm>
        </p:spPr>
        <p:txBody>
          <a:bodyPr>
            <a:noAutofit/>
          </a:bodyPr>
          <a:lstStyle/>
          <a:p>
            <a:r>
              <a:rPr lang="en-US" sz="8000" b="1" dirty="0" smtClean="0">
                <a:solidFill>
                  <a:schemeClr val="tx1">
                    <a:lumMod val="75000"/>
                    <a:lumOff val="25000"/>
                  </a:schemeClr>
                </a:solidFill>
                <a:latin typeface="Edwardian Script ITC" pitchFamily="66" charset="0"/>
              </a:rPr>
              <a:t>Sequence of Events </a:t>
            </a:r>
            <a:endParaRPr lang="en-IN" sz="8000" b="1" dirty="0">
              <a:solidFill>
                <a:schemeClr val="tx1">
                  <a:lumMod val="75000"/>
                  <a:lumOff val="25000"/>
                </a:schemeClr>
              </a:solidFill>
              <a:latin typeface="Edwardian Script ITC" pitchFamily="66" charset="0"/>
            </a:endParaRPr>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229600" cy="5400600"/>
          </a:xfrm>
        </p:spPr>
        <p:txBody>
          <a:bodyPr>
            <a:noAutofit/>
          </a:bodyPr>
          <a:lstStyle/>
          <a:p>
            <a:r>
              <a:rPr lang="en-US" sz="2200" dirty="0" smtClean="0">
                <a:latin typeface="Centaur" panose="02030504050205020304" pitchFamily="18" charset="0"/>
                <a:ea typeface="Adobe Fangsong Std R" pitchFamily="18" charset="-128"/>
              </a:rPr>
              <a:t>The story  begins with the narrator calling to the signalman “Halloa! Below there!”.</a:t>
            </a:r>
          </a:p>
          <a:p>
            <a:r>
              <a:rPr lang="en-US" sz="2200" dirty="0" smtClean="0">
                <a:latin typeface="Centaur" panose="02030504050205020304" pitchFamily="18" charset="0"/>
                <a:ea typeface="Adobe Fangsong Std R" pitchFamily="18" charset="-128"/>
              </a:rPr>
              <a:t>The narrator asks him if there is any way he can come down. </a:t>
            </a:r>
          </a:p>
          <a:p>
            <a:r>
              <a:rPr lang="en-US" sz="2200" dirty="0" smtClean="0">
                <a:latin typeface="Centaur" panose="02030504050205020304" pitchFamily="18" charset="0"/>
                <a:ea typeface="Adobe Fangsong Std R" pitchFamily="18" charset="-128"/>
              </a:rPr>
              <a:t>Then, the signalman looks up at him and points out a path which the signalman can use to come down.</a:t>
            </a:r>
          </a:p>
          <a:p>
            <a:r>
              <a:rPr lang="en-US" sz="2200" dirty="0" smtClean="0">
                <a:latin typeface="Centaur" panose="02030504050205020304" pitchFamily="18" charset="0"/>
                <a:ea typeface="Adobe Fangsong Std R" pitchFamily="18" charset="-128"/>
              </a:rPr>
              <a:t>They are frightened of each other</a:t>
            </a:r>
          </a:p>
          <a:p>
            <a:r>
              <a:rPr lang="en-US" sz="2200" dirty="0" smtClean="0">
                <a:latin typeface="Centaur" panose="02030504050205020304" pitchFamily="18" charset="0"/>
                <a:ea typeface="Adobe Fangsong Std R" pitchFamily="18" charset="-128"/>
              </a:rPr>
              <a:t>The signalman then believes that they might have seen each other before. Narrator denies.</a:t>
            </a:r>
          </a:p>
          <a:p>
            <a:r>
              <a:rPr lang="en-US" sz="2200" dirty="0" smtClean="0">
                <a:latin typeface="Centaur" panose="02030504050205020304" pitchFamily="18" charset="0"/>
                <a:ea typeface="Adobe Fangsong Std R" pitchFamily="18" charset="-128"/>
              </a:rPr>
              <a:t>Signalman agrees and talks a little about his post. </a:t>
            </a:r>
          </a:p>
          <a:p>
            <a:r>
              <a:rPr lang="en-US" sz="2200" dirty="0">
                <a:latin typeface="Centaur" panose="02030504050205020304" pitchFamily="18" charset="0"/>
                <a:ea typeface="Adobe Fangsong Std R" pitchFamily="18" charset="-128"/>
              </a:rPr>
              <a:t>Then they both go inside the signalman's </a:t>
            </a:r>
            <a:r>
              <a:rPr lang="en-US" sz="2200" dirty="0" smtClean="0">
                <a:latin typeface="Centaur" panose="02030504050205020304" pitchFamily="18" charset="0"/>
                <a:ea typeface="Adobe Fangsong Std R" pitchFamily="18" charset="-128"/>
              </a:rPr>
              <a:t>box.</a:t>
            </a:r>
          </a:p>
          <a:p>
            <a:r>
              <a:rPr lang="en-US" sz="2200" dirty="0" smtClean="0">
                <a:latin typeface="Centaur" panose="02030504050205020304" pitchFamily="18" charset="0"/>
                <a:ea typeface="Adobe Fangsong Std R" pitchFamily="18" charset="-128"/>
              </a:rPr>
              <a:t>Signalman starts to talk about his youth and education. (credibility)</a:t>
            </a:r>
          </a:p>
          <a:p>
            <a:r>
              <a:rPr lang="en-US" sz="2200" dirty="0" smtClean="0">
                <a:latin typeface="Centaur" panose="02030504050205020304" pitchFamily="18" charset="0"/>
                <a:ea typeface="Adobe Fangsong Std R" pitchFamily="18" charset="-128"/>
              </a:rPr>
              <a:t>Narrator is about to leave. Signalman invites him over again. He wants to tell the narrator something.</a:t>
            </a:r>
          </a:p>
          <a:p>
            <a:r>
              <a:rPr lang="en-US" sz="2200" dirty="0">
                <a:latin typeface="Centaur" panose="02030504050205020304" pitchFamily="18" charset="0"/>
                <a:ea typeface="Adobe Fangsong Std R" pitchFamily="18" charset="-128"/>
              </a:rPr>
              <a:t>Signalman asks if the call “</a:t>
            </a:r>
            <a:r>
              <a:rPr lang="en-US" sz="2200" dirty="0" err="1">
                <a:latin typeface="Centaur" panose="02030504050205020304" pitchFamily="18" charset="0"/>
                <a:ea typeface="Adobe Fangsong Std R" pitchFamily="18" charset="-128"/>
              </a:rPr>
              <a:t>Halloa</a:t>
            </a:r>
            <a:r>
              <a:rPr lang="en-US" sz="2200" dirty="0">
                <a:latin typeface="Centaur" panose="02030504050205020304" pitchFamily="18" charset="0"/>
                <a:ea typeface="Adobe Fangsong Std R" pitchFamily="18" charset="-128"/>
              </a:rPr>
              <a:t>! below there” was sent to him by supernatural means. Narrator denies.</a:t>
            </a:r>
          </a:p>
          <a:p>
            <a:endParaRPr lang="en-US" sz="2200" dirty="0" smtClean="0">
              <a:latin typeface="Adobe Fangsong Std R" pitchFamily="18" charset="-128"/>
              <a:ea typeface="Adobe Fangsong Std R" pitchFamily="18" charset="-128"/>
            </a:endParaRPr>
          </a:p>
          <a:p>
            <a:endParaRPr lang="en-US" sz="2400" dirty="0" smtClean="0"/>
          </a:p>
          <a:p>
            <a:endParaRPr lang="en-US" sz="2400" dirty="0" smtClean="0"/>
          </a:p>
          <a:p>
            <a:endParaRPr lang="en-US" sz="2400" dirty="0" smtClean="0"/>
          </a:p>
        </p:txBody>
      </p:sp>
    </p:spTree>
  </p:cSld>
  <p:clrMapOvr>
    <a:overrideClrMapping bg1="lt1" tx1="dk1" bg2="lt2" tx2="dk2" accent1="accent1" accent2="accent2" accent3="accent3" accent4="accent4" accent5="accent5" accent6="accent6" hlink="hlink" folHlink="folHlink"/>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064896" cy="6165304"/>
          </a:xfrm>
        </p:spPr>
        <p:txBody>
          <a:bodyPr>
            <a:noAutofit/>
          </a:bodyPr>
          <a:lstStyle/>
          <a:p>
            <a:r>
              <a:rPr lang="en-US" sz="2200" dirty="0" smtClean="0">
                <a:latin typeface="Centaur" panose="02030504050205020304" pitchFamily="18" charset="0"/>
                <a:ea typeface="Adobe Fangsong Std R" pitchFamily="18" charset="-128"/>
              </a:rPr>
              <a:t>The next evening the narrator is at the signalman’s box </a:t>
            </a:r>
          </a:p>
          <a:p>
            <a:r>
              <a:rPr lang="en-US" sz="2200" dirty="0">
                <a:latin typeface="Centaur" panose="02030504050205020304" pitchFamily="18" charset="0"/>
                <a:ea typeface="Adobe Fangsong Std R" pitchFamily="18" charset="-128"/>
              </a:rPr>
              <a:t>The signalman tells the narrator he has made up his mind to confide in him</a:t>
            </a:r>
          </a:p>
          <a:p>
            <a:r>
              <a:rPr lang="en-US" sz="2200" dirty="0">
                <a:latin typeface="Centaur" panose="02030504050205020304" pitchFamily="18" charset="0"/>
                <a:ea typeface="Adobe Fangsong Std R" pitchFamily="18" charset="-128"/>
              </a:rPr>
              <a:t>The signalman talks about the first apparition he saw and imitates the </a:t>
            </a:r>
            <a:r>
              <a:rPr lang="en-US" sz="2200" dirty="0" err="1">
                <a:latin typeface="Centaur" panose="02030504050205020304" pitchFamily="18" charset="0"/>
                <a:ea typeface="Adobe Fangsong Std R" pitchFamily="18" charset="-128"/>
              </a:rPr>
              <a:t>spectres’</a:t>
            </a:r>
            <a:r>
              <a:rPr lang="en-US" sz="2200" dirty="0">
                <a:latin typeface="Centaur" panose="02030504050205020304" pitchFamily="18" charset="0"/>
                <a:ea typeface="Adobe Fangsong Std R" pitchFamily="18" charset="-128"/>
              </a:rPr>
              <a:t> actions</a:t>
            </a:r>
          </a:p>
          <a:p>
            <a:r>
              <a:rPr lang="en-US" sz="2200" dirty="0">
                <a:latin typeface="Centaur" panose="02030504050205020304" pitchFamily="18" charset="0"/>
                <a:ea typeface="Adobe Fangsong Std R" pitchFamily="18" charset="-128"/>
              </a:rPr>
              <a:t>He then informs the narrator that the ‘memorable accident’ happened 6 hours after he had seen the apparition</a:t>
            </a:r>
          </a:p>
          <a:p>
            <a:r>
              <a:rPr lang="en-US" sz="2200" dirty="0">
                <a:latin typeface="Centaur" panose="02030504050205020304" pitchFamily="18" charset="0"/>
                <a:ea typeface="Adobe Fangsong Std R" pitchFamily="18" charset="-128"/>
              </a:rPr>
              <a:t>Next, the signalman discloses that some time after he had seen apparition the second time, a young lady died in one of the compartments of a train</a:t>
            </a:r>
          </a:p>
          <a:p>
            <a:r>
              <a:rPr lang="en-US" sz="2200" dirty="0">
                <a:latin typeface="Centaur" panose="02030504050205020304" pitchFamily="18" charset="0"/>
                <a:ea typeface="Adobe Fangsong Std R" pitchFamily="18" charset="-128"/>
              </a:rPr>
              <a:t>The signalman later mentions how he has been seeing the spectre again and again for the past week</a:t>
            </a:r>
          </a:p>
          <a:p>
            <a:r>
              <a:rPr lang="en-US" sz="2200" dirty="0">
                <a:latin typeface="Centaur" panose="02030504050205020304" pitchFamily="18" charset="0"/>
                <a:ea typeface="Adobe Fangsong Std R" pitchFamily="18" charset="-128"/>
              </a:rPr>
              <a:t>The Signalman tells the narrator about the spectre/ghost he saw at the Danger Light. </a:t>
            </a:r>
          </a:p>
          <a:p>
            <a:r>
              <a:rPr lang="en-US" sz="2200" dirty="0">
                <a:latin typeface="Centaur" panose="02030504050205020304" pitchFamily="18" charset="0"/>
                <a:ea typeface="Adobe Fangsong Std R" pitchFamily="18" charset="-128"/>
              </a:rPr>
              <a:t>The narrator then asks him if he could see the spectre where the Signalman saw it first but, there appears to be nothing. </a:t>
            </a:r>
          </a:p>
          <a:p>
            <a:endParaRPr lang="en-US" sz="1975" dirty="0" smtClean="0">
              <a:latin typeface="Adobe Fangsong Std R" pitchFamily="18" charset="-128"/>
              <a:ea typeface="Adobe Fangsong Std R" pitchFamily="18"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29" y="228600"/>
            <a:ext cx="8153400" cy="3733800"/>
          </a:xfrm>
        </p:spPr>
        <p:txBody>
          <a:bodyPr>
            <a:normAutofit/>
          </a:bodyPr>
          <a:lstStyle/>
          <a:p>
            <a:r>
              <a:rPr lang="en-GB" sz="2400" dirty="0" smtClean="0">
                <a:latin typeface="Centaur" panose="02030504050205020304" pitchFamily="18" charset="0"/>
                <a:ea typeface="Adobe Fangsong Std R" pitchFamily="18" charset="-128"/>
              </a:rPr>
              <a:t>He is helpless in this matter and the narrator feels concerned and worried for him. </a:t>
            </a:r>
          </a:p>
          <a:p>
            <a:r>
              <a:rPr lang="en-GB" sz="2400" dirty="0" smtClean="0">
                <a:latin typeface="Centaur" panose="02030504050205020304" pitchFamily="18" charset="0"/>
                <a:ea typeface="Adobe Fangsong Std R" pitchFamily="18" charset="-128"/>
              </a:rPr>
              <a:t>He then tries to calm the signalman down and leaves the box at two in the morning even though he did offer to stay the night.</a:t>
            </a:r>
          </a:p>
          <a:p>
            <a:r>
              <a:rPr lang="en-GB" sz="2400" dirty="0" smtClean="0">
                <a:latin typeface="Centaur" panose="02030504050205020304" pitchFamily="18" charset="0"/>
                <a:ea typeface="Adobe Fangsong Std R" pitchFamily="18" charset="-128"/>
              </a:rPr>
              <a:t> On his way home, the narrator thinks about the apparitions and about what the signalman said. </a:t>
            </a:r>
          </a:p>
          <a:p>
            <a:r>
              <a:rPr lang="en-GB" sz="2400" dirty="0" smtClean="0">
                <a:latin typeface="Centaur" panose="02030504050205020304" pitchFamily="18" charset="0"/>
                <a:ea typeface="Adobe Fangsong Std R" pitchFamily="18" charset="-128"/>
              </a:rPr>
              <a:t>Page 25 ends with the sentence “I had appointed to return accordingly.” </a:t>
            </a:r>
            <a:endParaRPr lang="en-GB" sz="2400" dirty="0">
              <a:latin typeface="Centaur" panose="02030504050205020304" pitchFamily="18" charset="0"/>
              <a:ea typeface="Adobe Fangsong Std R" pitchFamily="18" charset="-128"/>
            </a:endParaRPr>
          </a:p>
          <a:p>
            <a:pPr marL="0" indent="0">
              <a:buNone/>
            </a:pPr>
            <a:endParaRPr lang="en-US" dirty="0"/>
          </a:p>
          <a:p>
            <a:pPr>
              <a:buNone/>
            </a:pPr>
            <a:endParaRPr lang="en-IN" dirty="0"/>
          </a:p>
          <a:p>
            <a:endParaRPr lang="en-US" dirty="0" smtClean="0"/>
          </a:p>
          <a:p>
            <a:pPr>
              <a:buNone/>
            </a:pPr>
            <a:endParaRPr lang="en-IN" sz="1800" dirty="0"/>
          </a:p>
        </p:txBody>
      </p:sp>
      <p:sp>
        <p:nvSpPr>
          <p:cNvPr id="5" name="Content Placeholder 2"/>
          <p:cNvSpPr txBox="1">
            <a:spLocks/>
          </p:cNvSpPr>
          <p:nvPr/>
        </p:nvSpPr>
        <p:spPr>
          <a:xfrm>
            <a:off x="521043" y="3429000"/>
            <a:ext cx="8458200" cy="44168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latin typeface="Centaur" panose="02030504050205020304" pitchFamily="18" charset="0"/>
                <a:ea typeface="Adobe Fangsong Std R" pitchFamily="18" charset="-128"/>
              </a:rPr>
              <a:t>He notices the appearance of a man, with his left sleeve across his eyes, waving his right arm but realizes it was actually a man, not a </a:t>
            </a:r>
            <a:r>
              <a:rPr lang="en-US" sz="2200" dirty="0" err="1" smtClean="0">
                <a:latin typeface="Centaur" panose="02030504050205020304" pitchFamily="18" charset="0"/>
                <a:ea typeface="Adobe Fangsong Std R" pitchFamily="18" charset="-128"/>
              </a:rPr>
              <a:t>spectre</a:t>
            </a:r>
            <a:r>
              <a:rPr lang="en-US" sz="2200" dirty="0" smtClean="0">
                <a:latin typeface="Centaur" panose="02030504050205020304" pitchFamily="18" charset="0"/>
                <a:ea typeface="Adobe Fangsong Std R" pitchFamily="18" charset="-128"/>
              </a:rPr>
              <a:t>.</a:t>
            </a:r>
          </a:p>
          <a:p>
            <a:r>
              <a:rPr lang="en-US" sz="2200" dirty="0" smtClean="0">
                <a:latin typeface="Centaur" panose="02030504050205020304" pitchFamily="18" charset="0"/>
                <a:ea typeface="Adobe Fangsong Std R" pitchFamily="18" charset="-128"/>
              </a:rPr>
              <a:t>Engine driver explains to him how the signalman died. The narrator notes the similarity between the driver's actions and the actions of the </a:t>
            </a:r>
            <a:r>
              <a:rPr lang="en-US" sz="2200" dirty="0" err="1" smtClean="0">
                <a:latin typeface="Centaur" panose="02030504050205020304" pitchFamily="18" charset="0"/>
                <a:ea typeface="Adobe Fangsong Std R" pitchFamily="18" charset="-128"/>
              </a:rPr>
              <a:t>spectre</a:t>
            </a:r>
            <a:r>
              <a:rPr lang="en-US" sz="2200" dirty="0" smtClean="0">
                <a:latin typeface="Centaur" panose="02030504050205020304" pitchFamily="18" charset="0"/>
                <a:ea typeface="Adobe Fangsong Std R" pitchFamily="18" charset="-128"/>
              </a:rPr>
              <a:t> as the signalman had earlier described them, but leaves the nature of that significance to the reader.</a:t>
            </a:r>
          </a:p>
          <a:p>
            <a:r>
              <a:rPr lang="en-US" sz="2200" dirty="0" smtClean="0">
                <a:latin typeface="Centaur" panose="02030504050205020304" pitchFamily="18" charset="0"/>
                <a:ea typeface="Adobe Fangsong Std R" pitchFamily="18" charset="-128"/>
              </a:rPr>
              <a:t>There are still many possibilities of his death as it isn’t stated clearly in the story.</a:t>
            </a:r>
            <a:endParaRPr lang="en-IN" sz="2200" dirty="0">
              <a:latin typeface="Centaur" panose="02030504050205020304" pitchFamily="18" charset="0"/>
              <a:ea typeface="Adobe Fangsong Std R" pitchFamily="18" charset="-128"/>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 calcmode="lin" valueType="num">
                                      <p:cBhvr additive="base">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229600" cy="1143000"/>
          </a:xfrm>
        </p:spPr>
        <p:txBody>
          <a:bodyPr>
            <a:noAutofit/>
          </a:bodyPr>
          <a:lstStyle/>
          <a:p>
            <a:r>
              <a:rPr lang="en-US" sz="8000" b="1" dirty="0" smtClean="0">
                <a:solidFill>
                  <a:schemeClr val="tx1">
                    <a:lumMod val="75000"/>
                    <a:lumOff val="25000"/>
                  </a:schemeClr>
                </a:solidFill>
                <a:latin typeface="Edwardian Script ITC" panose="030303020407070D0804" pitchFamily="66" charset="0"/>
              </a:rPr>
              <a:t>Tone &amp; Atmosphere</a:t>
            </a:r>
            <a:endParaRPr lang="en-US" sz="8000" b="1" dirty="0">
              <a:solidFill>
                <a:schemeClr val="tx1">
                  <a:lumMod val="75000"/>
                  <a:lumOff val="25000"/>
                </a:schemeClr>
              </a:solidFill>
              <a:latin typeface="Edwardian Script ITC" panose="030303020407070D0804" pitchFamily="66"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762000"/>
            <a:ext cx="2743199" cy="256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83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2000"/>
                                        <p:tgtEl>
                                          <p:spTgt spid="5122"/>
                                        </p:tgtEl>
                                      </p:cBhvr>
                                    </p:animEffect>
                                    <p:anim calcmode="lin" valueType="num">
                                      <p:cBhvr>
                                        <p:cTn id="16" dur="2000" fill="hold"/>
                                        <p:tgtEl>
                                          <p:spTgt spid="5122"/>
                                        </p:tgtEl>
                                        <p:attrNameLst>
                                          <p:attrName>ppt_x</p:attrName>
                                        </p:attrNameLst>
                                      </p:cBhvr>
                                      <p:tavLst>
                                        <p:tav tm="0">
                                          <p:val>
                                            <p:strVal val="#ppt_x"/>
                                          </p:val>
                                        </p:tav>
                                        <p:tav tm="100000">
                                          <p:val>
                                            <p:strVal val="#ppt_x"/>
                                          </p:val>
                                        </p:tav>
                                      </p:tavLst>
                                    </p:anim>
                                    <p:anim calcmode="lin" valueType="num">
                                      <p:cBhvr>
                                        <p:cTn id="17" dur="2000" fill="hold"/>
                                        <p:tgtEl>
                                          <p:spTgt spid="5122"/>
                                        </p:tgtEl>
                                        <p:attrNameLst>
                                          <p:attrName>ppt_y</p:attrName>
                                        </p:attrNameLst>
                                      </p:cBhvr>
                                      <p:tavLst>
                                        <p:tav tm="0">
                                          <p:val>
                                            <p:strVal val="#ppt_y+.1"/>
                                          </p:val>
                                        </p:tav>
                                        <p:tav tm="100000">
                                          <p:val>
                                            <p:strVal val="#ppt_y"/>
                                          </p:val>
                                        </p:tav>
                                      </p:tavLst>
                                    </p:anim>
                                  </p:childTnLst>
                                  <p:subTnLst>
                                    <p:set>
                                      <p:cBhvr override="childStyle">
                                        <p:cTn dur="1" fill="hold" display="0" masterRel="sameClick" afterEffect="1">
                                          <p:stCondLst>
                                            <p:cond evt="end" delay="0">
                                              <p:tn val="13"/>
                                            </p:cond>
                                          </p:stCondLst>
                                        </p:cTn>
                                        <p:tgtEl>
                                          <p:spTgt spid="51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Edwardian Script ITC" pitchFamily="66" charset="0"/>
              </a:rPr>
              <a:t>Tone</a:t>
            </a:r>
            <a:endParaRPr lang="en-IN" sz="5400" dirty="0">
              <a:latin typeface="Edwardian Script ITC" pitchFamily="66" charset="0"/>
            </a:endParaRPr>
          </a:p>
        </p:txBody>
      </p:sp>
      <p:sp>
        <p:nvSpPr>
          <p:cNvPr id="3" name="Content Placeholder 2"/>
          <p:cNvSpPr>
            <a:spLocks noGrp="1"/>
          </p:cNvSpPr>
          <p:nvPr>
            <p:ph idx="1"/>
          </p:nvPr>
        </p:nvSpPr>
        <p:spPr>
          <a:xfrm>
            <a:off x="533400" y="1371600"/>
            <a:ext cx="7696200" cy="4648200"/>
          </a:xfrm>
        </p:spPr>
        <p:txBody>
          <a:bodyPr>
            <a:noAutofit/>
          </a:bodyPr>
          <a:lstStyle/>
          <a:p>
            <a:pPr>
              <a:buNone/>
            </a:pPr>
            <a:r>
              <a:rPr lang="en-US" sz="2500" b="1" dirty="0" smtClean="0">
                <a:latin typeface="Adobe Fangsong Std R" pitchFamily="18" charset="-128"/>
                <a:ea typeface="Adobe Fangsong Std R" pitchFamily="18" charset="-128"/>
              </a:rPr>
              <a:t>Tone:</a:t>
            </a:r>
          </a:p>
          <a:p>
            <a:pPr marL="514350" indent="-514350">
              <a:buFont typeface="+mj-lt"/>
              <a:buAutoNum type="arabicPeriod"/>
            </a:pPr>
            <a:r>
              <a:rPr lang="en-US" sz="2700" i="1" u="sng" dirty="0" smtClean="0">
                <a:latin typeface="Centaur" panose="02030504050205020304" pitchFamily="18" charset="0"/>
                <a:ea typeface="Adobe Fangsong Std R" pitchFamily="18" charset="-128"/>
              </a:rPr>
              <a:t>Formal: </a:t>
            </a:r>
            <a:r>
              <a:rPr lang="en-GB" sz="2500" dirty="0" smtClean="0">
                <a:latin typeface="Centaur" panose="02030504050205020304" pitchFamily="18" charset="0"/>
                <a:ea typeface="Adobe Fangsong Std R" pitchFamily="18" charset="-128"/>
              </a:rPr>
              <a:t>The writer uses a formal tone in the short story “The Signalman”</a:t>
            </a:r>
          </a:p>
          <a:p>
            <a:pPr>
              <a:buFont typeface="Wingdings" panose="05000000000000000000" pitchFamily="2" charset="2"/>
              <a:buChar char="v"/>
            </a:pPr>
            <a:r>
              <a:rPr lang="en-US" sz="2500" dirty="0" smtClean="0">
                <a:latin typeface="Centaur" panose="02030504050205020304" pitchFamily="18" charset="0"/>
                <a:ea typeface="Adobe Fangsong Std R" pitchFamily="18" charset="-128"/>
              </a:rPr>
              <a:t>        This </a:t>
            </a:r>
            <a:r>
              <a:rPr lang="en-US" sz="2500" dirty="0">
                <a:latin typeface="Centaur" panose="02030504050205020304" pitchFamily="18" charset="0"/>
                <a:ea typeface="Adobe Fangsong Std R" pitchFamily="18" charset="-128"/>
              </a:rPr>
              <a:t>is clearly apparent in the lines, </a:t>
            </a:r>
            <a:r>
              <a:rPr lang="en-US" sz="2500" i="1" dirty="0">
                <a:latin typeface="Centaur" panose="02030504050205020304" pitchFamily="18" charset="0"/>
                <a:ea typeface="Adobe Fangsong Std R" pitchFamily="18" charset="-128"/>
              </a:rPr>
              <a:t>“My good fellow, what s</a:t>
            </a:r>
            <a:r>
              <a:rPr lang="en-US" sz="2500" i="1" dirty="0" smtClean="0">
                <a:latin typeface="Centaur" panose="02030504050205020304" pitchFamily="18" charset="0"/>
                <a:ea typeface="Adobe Fangsong Std R" pitchFamily="18" charset="-128"/>
              </a:rPr>
              <a:t>hould </a:t>
            </a:r>
            <a:r>
              <a:rPr lang="en-US" sz="2500" i="1" dirty="0">
                <a:latin typeface="Centaur" panose="02030504050205020304" pitchFamily="18" charset="0"/>
                <a:ea typeface="Adobe Fangsong Std R" pitchFamily="18" charset="-128"/>
              </a:rPr>
              <a:t>I do there</a:t>
            </a:r>
            <a:r>
              <a:rPr lang="en-US" sz="2500" i="1" dirty="0" smtClean="0">
                <a:latin typeface="Centaur" panose="02030504050205020304" pitchFamily="18" charset="0"/>
                <a:ea typeface="Adobe Fangsong Std R" pitchFamily="18" charset="-128"/>
              </a:rPr>
              <a:t>?”</a:t>
            </a:r>
            <a:endParaRPr lang="en-US" sz="2500" i="1" dirty="0">
              <a:latin typeface="Centaur" panose="02030504050205020304" pitchFamily="18" charset="0"/>
              <a:ea typeface="Adobe Fangsong Std R" pitchFamily="18" charset="-128"/>
            </a:endParaRPr>
          </a:p>
          <a:p>
            <a:pPr>
              <a:buFont typeface="Wingdings" panose="05000000000000000000" pitchFamily="2" charset="2"/>
              <a:buChar char="v"/>
            </a:pPr>
            <a:r>
              <a:rPr lang="en-US" sz="2500" dirty="0" smtClean="0">
                <a:latin typeface="Centaur" panose="02030504050205020304" pitchFamily="18" charset="0"/>
                <a:ea typeface="Adobe Fangsong Std R" pitchFamily="18" charset="-128"/>
              </a:rPr>
              <a:t>       The </a:t>
            </a:r>
            <a:r>
              <a:rPr lang="en-US" sz="2500" dirty="0">
                <a:latin typeface="Centaur" panose="02030504050205020304" pitchFamily="18" charset="0"/>
                <a:ea typeface="Adobe Fangsong Std R" pitchFamily="18" charset="-128"/>
              </a:rPr>
              <a:t>tone is very formal as both, the signalman and narrator refer to each other as ‘sir</a:t>
            </a:r>
            <a:r>
              <a:rPr lang="en-US" sz="2500" dirty="0" smtClean="0">
                <a:latin typeface="Centaur" panose="02030504050205020304" pitchFamily="18" charset="0"/>
                <a:ea typeface="Adobe Fangsong Std R" pitchFamily="18" charset="-128"/>
              </a:rPr>
              <a:t>’. </a:t>
            </a:r>
            <a:r>
              <a:rPr lang="en-US" sz="2500" i="1" dirty="0" smtClean="0">
                <a:latin typeface="Centaur" panose="02030504050205020304" pitchFamily="18" charset="0"/>
                <a:ea typeface="Adobe Fangsong Std R" pitchFamily="18" charset="-128"/>
              </a:rPr>
              <a:t>“He threw in the word ‘Sir’ from time to time, and especially when he referred to his youth-</a:t>
            </a:r>
            <a:r>
              <a:rPr lang="en-US" sz="2500" dirty="0" smtClean="0">
                <a:latin typeface="Centaur" panose="02030504050205020304" pitchFamily="18" charset="0"/>
                <a:ea typeface="Adobe Fangsong Std R" pitchFamily="18" charset="-128"/>
              </a:rPr>
              <a:t>”</a:t>
            </a:r>
          </a:p>
          <a:p>
            <a:pPr>
              <a:buFont typeface="Wingdings" panose="05000000000000000000" pitchFamily="2" charset="2"/>
              <a:buChar char="v"/>
            </a:pPr>
            <a:r>
              <a:rPr lang="en-US" sz="2500" dirty="0" smtClean="0">
                <a:latin typeface="Centaur" panose="02030504050205020304" pitchFamily="18" charset="0"/>
                <a:ea typeface="Adobe Fangsong Std R" pitchFamily="18" charset="-128"/>
              </a:rPr>
              <a:t>       And, “</a:t>
            </a:r>
            <a:r>
              <a:rPr lang="en-US" sz="2500" i="1" dirty="0" smtClean="0">
                <a:latin typeface="Centaur" panose="02030504050205020304" pitchFamily="18" charset="0"/>
                <a:ea typeface="Adobe Fangsong Std R" pitchFamily="18" charset="-128"/>
              </a:rPr>
              <a:t>but I am troubled, sir, I am troubled.” </a:t>
            </a:r>
          </a:p>
          <a:p>
            <a:pPr>
              <a:buFont typeface="Wingdings" panose="05000000000000000000" pitchFamily="2" charset="2"/>
              <a:buChar char="v"/>
            </a:pPr>
            <a:r>
              <a:rPr lang="en-US" sz="2500" dirty="0" smtClean="0">
                <a:latin typeface="Centaur" panose="02030504050205020304" pitchFamily="18" charset="0"/>
                <a:ea typeface="Adobe Fangsong Std R" pitchFamily="18" charset="-128"/>
              </a:rPr>
              <a:t>       And, “</a:t>
            </a:r>
            <a:r>
              <a:rPr lang="en-US" sz="2500" i="1" dirty="0" smtClean="0">
                <a:latin typeface="Centaur" panose="02030504050205020304" pitchFamily="18" charset="0"/>
                <a:ea typeface="Adobe Fangsong Std R" pitchFamily="18" charset="-128"/>
              </a:rPr>
              <a:t>I have made up my mind, sir.”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1784</Words>
  <Application>Microsoft Office PowerPoint</Application>
  <PresentationFormat>On-screen Show (4:3)</PresentationFormat>
  <Paragraphs>196</Paragraphs>
  <Slides>25</Slides>
  <Notes>18</Notes>
  <HiddenSlides>0</HiddenSlides>
  <MMClips>2</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1_Office Theme</vt:lpstr>
      <vt:lpstr>2_Office Theme</vt:lpstr>
      <vt:lpstr>3_Office Theme</vt:lpstr>
      <vt:lpstr>The Signalman</vt:lpstr>
      <vt:lpstr>About Charles Dickens</vt:lpstr>
      <vt:lpstr>Origin of ‘the Signalman’ </vt:lpstr>
      <vt:lpstr>Sequence of Events </vt:lpstr>
      <vt:lpstr>PowerPoint Presentation</vt:lpstr>
      <vt:lpstr>PowerPoint Presentation</vt:lpstr>
      <vt:lpstr>PowerPoint Presentation</vt:lpstr>
      <vt:lpstr>Tone &amp; Atmosphere</vt:lpstr>
      <vt:lpstr>Tone</vt:lpstr>
      <vt:lpstr>PowerPoint Presentation</vt:lpstr>
      <vt:lpstr>Atmosphere</vt:lpstr>
      <vt:lpstr>Atmosphere</vt:lpstr>
      <vt:lpstr>Themes</vt:lpstr>
      <vt:lpstr>Themes </vt:lpstr>
      <vt:lpstr>PowerPoint Presentation</vt:lpstr>
      <vt:lpstr>Character Development</vt:lpstr>
      <vt:lpstr>Symbols</vt:lpstr>
      <vt:lpstr>Unanswered Questions</vt:lpstr>
      <vt:lpstr>Main Idea</vt:lpstr>
      <vt:lpstr>Analytical Questions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‘the Signalman’ by Charles Dickens</dc:title>
  <dc:creator>Maryam</dc:creator>
  <cp:lastModifiedBy>Snowber</cp:lastModifiedBy>
  <cp:revision>63</cp:revision>
  <cp:lastPrinted>2015-01-29T15:50:29Z</cp:lastPrinted>
  <dcterms:created xsi:type="dcterms:W3CDTF">2015-01-29T12:12:56Z</dcterms:created>
  <dcterms:modified xsi:type="dcterms:W3CDTF">2015-05-09T07:10:37Z</dcterms:modified>
</cp:coreProperties>
</file>