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50E-7D67-4A37-9C8A-CA7BBB080E6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ECBF-FBAA-4A39-B237-18E41878FF8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n-GB" u="sng" dirty="0" smtClean="0"/>
              <a:t>P.E.E / </a:t>
            </a:r>
            <a:r>
              <a:rPr lang="en-GB" u="sng" dirty="0" err="1" smtClean="0"/>
              <a:t>SQuEx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l"/>
            <a:r>
              <a:rPr lang="en-GB" dirty="0" smtClean="0"/>
              <a:t>P.E.E – point, evidence, explain</a:t>
            </a:r>
          </a:p>
          <a:p>
            <a:pPr algn="l"/>
            <a:r>
              <a:rPr lang="en-GB" dirty="0" err="1" smtClean="0"/>
              <a:t>SQuEx</a:t>
            </a:r>
            <a:r>
              <a:rPr lang="en-GB" dirty="0" smtClean="0"/>
              <a:t> – say, quote, explain</a:t>
            </a:r>
          </a:p>
          <a:p>
            <a:pPr algn="l"/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MAKE A POINT</a:t>
            </a:r>
          </a:p>
          <a:p>
            <a:pPr marL="514350" indent="-514350">
              <a:buAutoNum type="arabicParenR"/>
            </a:pPr>
            <a:r>
              <a:rPr lang="en-GB" dirty="0" smtClean="0"/>
              <a:t>PROVE YOUR POINT BY USING A QUOTE</a:t>
            </a:r>
          </a:p>
          <a:p>
            <a:pPr marL="514350" indent="-514350">
              <a:buAutoNum type="arabicParenR"/>
            </a:pPr>
            <a:r>
              <a:rPr lang="en-GB" dirty="0" smtClean="0"/>
              <a:t>EXPLAIN HOW THE QUOTE PROVES YOUR POINT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/>
            <a:r>
              <a:rPr lang="en-GB" dirty="0" smtClean="0"/>
              <a:t>Simples......!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Stuff as Stars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Bernie is an annoying child.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You have 10 minutes to develop the POINT into  P.E.E. </a:t>
            </a:r>
            <a:r>
              <a:rPr lang="en-GB" dirty="0"/>
              <a:t>a</a:t>
            </a:r>
            <a:r>
              <a:rPr lang="en-GB" dirty="0" smtClean="0"/>
              <a:t>nswer.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4509120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 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You Like It.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Shakespeare has portrayed Rosalind as a demure person when in captivity.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/>
              <a:t>You have 10 minutes to develop the POINT into  P.E.E. answer.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1792" y="4985792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1727684" y="2744924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2132856"/>
            <a:ext cx="413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(of a woman or her </a:t>
            </a: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behaviour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) reserved, modest, and shy.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SUCCESS!!!!!!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en-GB" dirty="0" smtClean="0"/>
              <a:t>You all know how to form P.E.E answers.</a:t>
            </a:r>
          </a:p>
          <a:p>
            <a:r>
              <a:rPr lang="en-GB" dirty="0" smtClean="0"/>
              <a:t>Because I enjoy nagging, here is one important tip –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DO NOT USE A LONG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LONG</a:t>
            </a:r>
            <a:r>
              <a:rPr lang="en-GB" dirty="0" smtClean="0">
                <a:solidFill>
                  <a:srgbClr val="FF0000"/>
                </a:solidFill>
              </a:rPr>
              <a:t> QUOTE, IF </a:t>
            </a:r>
            <a:r>
              <a:rPr lang="en-GB" smtClean="0">
                <a:solidFill>
                  <a:srgbClr val="FF0000"/>
                </a:solidFill>
              </a:rPr>
              <a:t>THREE WORDS WILL </a:t>
            </a:r>
            <a:r>
              <a:rPr lang="en-GB" dirty="0" smtClean="0">
                <a:solidFill>
                  <a:srgbClr val="FF0000"/>
                </a:solidFill>
              </a:rPr>
              <a:t>SUFFICE. </a:t>
            </a:r>
            <a:r>
              <a:rPr lang="en-GB" dirty="0" smtClean="0"/>
              <a:t>You will get stressed trying to write it all down and the examiner will get bored.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/>
              <a:t>Miss Maheen is happy again, - time for a dance! 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3915" y="1772816"/>
            <a:ext cx="1400085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5808" y="512980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57192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1960" y="5517232"/>
            <a:ext cx="942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 Mice And 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en-GB" dirty="0" smtClean="0"/>
              <a:t>When writing an Of Mice and Men essay, you may wish to make a point that </a:t>
            </a:r>
            <a:r>
              <a:rPr lang="en-GB" dirty="0" err="1" smtClean="0"/>
              <a:t>Lennie</a:t>
            </a:r>
            <a:r>
              <a:rPr lang="en-GB" dirty="0" smtClean="0"/>
              <a:t> is ungrateful. The point (P) would look like this;</a:t>
            </a:r>
          </a:p>
          <a:p>
            <a:endParaRPr lang="en-GB" dirty="0"/>
          </a:p>
          <a:p>
            <a:r>
              <a:rPr lang="en-GB" dirty="0" err="1" smtClean="0"/>
              <a:t>Lennie</a:t>
            </a:r>
            <a:r>
              <a:rPr lang="en-GB" dirty="0" smtClean="0"/>
              <a:t> is helped and supported by George, but, it is never enough, </a:t>
            </a:r>
            <a:r>
              <a:rPr lang="en-GB" dirty="0" err="1" smtClean="0"/>
              <a:t>Lennie</a:t>
            </a:r>
            <a:r>
              <a:rPr lang="en-GB" dirty="0" smtClean="0"/>
              <a:t> always wants more.</a:t>
            </a:r>
          </a:p>
          <a:p>
            <a:endParaRPr lang="en-GB" dirty="0" smtClean="0"/>
          </a:p>
          <a:p>
            <a:r>
              <a:rPr lang="en-GB" dirty="0" smtClean="0"/>
              <a:t>This point is fine, there is nothing wrong with it, but, I cannot give you marks for this – because </a:t>
            </a:r>
            <a:r>
              <a:rPr lang="en-GB" dirty="0" smtClean="0">
                <a:solidFill>
                  <a:srgbClr val="FF0000"/>
                </a:solidFill>
              </a:rPr>
              <a:t>it is not supported, you are just STATING A FACT.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1026" name="Picture 2" descr="C:\Documents and Settings\lharris\Local Settings\Temporary Internet Files\Content.IE5\C0183Z7R\MC90043461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3717032"/>
            <a:ext cx="1187624" cy="1454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develop you point...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is helped and supported by George, but, it is never enough,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always wants more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In the first chapter of the novel, </a:t>
            </a:r>
            <a:r>
              <a:rPr lang="en-GB" dirty="0" err="1" smtClean="0"/>
              <a:t>Lennie</a:t>
            </a:r>
            <a:r>
              <a:rPr lang="en-GB" dirty="0" smtClean="0"/>
              <a:t> made a big fuss because George didn’t have ketchup, he wanted ketchup on his beans and George didn’t have any. They got into a fight and </a:t>
            </a:r>
            <a:r>
              <a:rPr lang="en-GB" dirty="0" err="1" smtClean="0"/>
              <a:t>Lennie</a:t>
            </a:r>
            <a:r>
              <a:rPr lang="en-GB" dirty="0" smtClean="0"/>
              <a:t> said he’d go off and live in a cave.</a:t>
            </a:r>
          </a:p>
          <a:p>
            <a:pPr algn="ctr">
              <a:buNone/>
            </a:pPr>
            <a:r>
              <a:rPr lang="en-GB" dirty="0" smtClean="0">
                <a:solidFill>
                  <a:srgbClr val="92D050"/>
                </a:solidFill>
              </a:rPr>
              <a:t>What’s YOUR opinion? Is that answer making a point and giving an example?</a:t>
            </a:r>
          </a:p>
          <a:p>
            <a:pPr algn="ctr">
              <a:buNone/>
            </a:pPr>
            <a:r>
              <a:rPr lang="en-GB" dirty="0" smtClean="0">
                <a:solidFill>
                  <a:srgbClr val="92D050"/>
                </a:solidFill>
              </a:rPr>
              <a:t>Miss Maheen is </a:t>
            </a:r>
            <a:endParaRPr lang="en-GB" dirty="0">
              <a:solidFill>
                <a:srgbClr val="92D050"/>
              </a:solidFill>
            </a:endParaRPr>
          </a:p>
        </p:txBody>
      </p:sp>
      <p:pic>
        <p:nvPicPr>
          <p:cNvPr id="3074" name="Picture 2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1340768"/>
            <a:ext cx="1011560" cy="10115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Documents and Settings\lharris\Local Settings\Temporary Internet Files\Content.IE5\VG8NCFJ8\MC90044065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240" y="5400366"/>
            <a:ext cx="1403648" cy="1457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Let’s take it further......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is helped and supported by George, but, it is never enough,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always wants more.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This is evident in chapter one. George has carried tins of beans for supper and offers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some, his response is quite ungrateful “I like ‘</a:t>
            </a:r>
            <a:r>
              <a:rPr lang="en-GB" dirty="0" err="1" smtClean="0">
                <a:solidFill>
                  <a:srgbClr val="FF0000"/>
                </a:solidFill>
              </a:rPr>
              <a:t>em</a:t>
            </a:r>
            <a:r>
              <a:rPr lang="en-GB" dirty="0" smtClean="0">
                <a:solidFill>
                  <a:srgbClr val="FF0000"/>
                </a:solidFill>
              </a:rPr>
              <a:t> with ketchup.” George explains there is no Ketchup and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again repeats “I like ‘</a:t>
            </a:r>
            <a:r>
              <a:rPr lang="en-GB" dirty="0" err="1" smtClean="0">
                <a:solidFill>
                  <a:srgbClr val="FF0000"/>
                </a:solidFill>
              </a:rPr>
              <a:t>em</a:t>
            </a:r>
            <a:r>
              <a:rPr lang="en-GB" dirty="0" smtClean="0">
                <a:solidFill>
                  <a:srgbClr val="FF0000"/>
                </a:solidFill>
              </a:rPr>
              <a:t> with Ketchup!” This is followed with George losing his cool, and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theatens</a:t>
            </a:r>
            <a:r>
              <a:rPr lang="en-GB" dirty="0" smtClean="0">
                <a:solidFill>
                  <a:srgbClr val="FF0000"/>
                </a:solidFill>
              </a:rPr>
              <a:t> to “go off an live in one of them caves.”</a:t>
            </a:r>
            <a:endParaRPr lang="en-GB" dirty="0"/>
          </a:p>
        </p:txBody>
      </p:sp>
      <p:pic>
        <p:nvPicPr>
          <p:cNvPr id="4098" name="Picture 2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50178">
            <a:off x="9917773" y="1210807"/>
            <a:ext cx="266761" cy="266761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03548" y="2744924"/>
            <a:ext cx="417646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83768" y="573325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92D050"/>
                </a:solidFill>
              </a:rPr>
              <a:t>POINT</a:t>
            </a:r>
            <a:endParaRPr lang="en-GB" sz="2400" dirty="0">
              <a:solidFill>
                <a:srgbClr val="92D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5436096" y="3645024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9992" y="4221088"/>
            <a:ext cx="28803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11960" y="5157192"/>
            <a:ext cx="30963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68344" y="5661248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EVIDENCE</a:t>
            </a:r>
            <a:endParaRPr lang="en-GB" dirty="0">
              <a:solidFill>
                <a:srgbClr val="92D050"/>
              </a:solidFill>
            </a:endParaRPr>
          </a:p>
        </p:txBody>
      </p:sp>
      <p:pic>
        <p:nvPicPr>
          <p:cNvPr id="4099" name="Picture 3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013176"/>
            <a:ext cx="594444" cy="594444"/>
          </a:xfrm>
          <a:prstGeom prst="rect">
            <a:avLst/>
          </a:prstGeom>
          <a:noFill/>
        </p:spPr>
      </p:pic>
      <p:pic>
        <p:nvPicPr>
          <p:cNvPr id="4100" name="Picture 4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24744"/>
            <a:ext cx="795536" cy="795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GB" dirty="0" smtClean="0"/>
              <a:t>Let’s go ALL the way...........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is helped and supported by George, but, it is never enough,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always wants more.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This is evident in chapter one. George has carried tins of beans for supper and offers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some, his response is quite ungrateful “I like ‘</a:t>
            </a:r>
            <a:r>
              <a:rPr lang="en-GB" dirty="0" err="1" smtClean="0">
                <a:solidFill>
                  <a:srgbClr val="FF0000"/>
                </a:solidFill>
              </a:rPr>
              <a:t>em</a:t>
            </a:r>
            <a:r>
              <a:rPr lang="en-GB" dirty="0" smtClean="0">
                <a:solidFill>
                  <a:srgbClr val="FF0000"/>
                </a:solidFill>
              </a:rPr>
              <a:t> with ketchup.” George explains there is no Ketchup and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again repeats “I like ‘</a:t>
            </a:r>
            <a:r>
              <a:rPr lang="en-GB" dirty="0" err="1" smtClean="0">
                <a:solidFill>
                  <a:srgbClr val="FF0000"/>
                </a:solidFill>
              </a:rPr>
              <a:t>em</a:t>
            </a:r>
            <a:r>
              <a:rPr lang="en-GB" dirty="0" smtClean="0">
                <a:solidFill>
                  <a:srgbClr val="FF0000"/>
                </a:solidFill>
              </a:rPr>
              <a:t> with Ketchup!” This is followed with George losing his cool, and </a:t>
            </a:r>
            <a:r>
              <a:rPr lang="en-GB" dirty="0" err="1" smtClean="0">
                <a:solidFill>
                  <a:srgbClr val="FF0000"/>
                </a:solidFill>
              </a:rPr>
              <a:t>Lennie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theatens</a:t>
            </a:r>
            <a:r>
              <a:rPr lang="en-GB" dirty="0" smtClean="0">
                <a:solidFill>
                  <a:srgbClr val="FF0000"/>
                </a:solidFill>
              </a:rPr>
              <a:t> to “go off an live in one of them caves.”</a:t>
            </a:r>
          </a:p>
          <a:p>
            <a:pPr>
              <a:buNone/>
            </a:pPr>
            <a:r>
              <a:rPr lang="en-GB" dirty="0" err="1" smtClean="0"/>
              <a:t>Lennies</a:t>
            </a:r>
            <a:r>
              <a:rPr lang="en-GB" dirty="0" smtClean="0"/>
              <a:t> responses, his desire for ketchup and his threat to run away prove that he is ungrateful of George and his efforts of help and support, he wants more.</a:t>
            </a:r>
            <a:endParaRPr lang="en-GB" dirty="0"/>
          </a:p>
        </p:txBody>
      </p:sp>
      <p:pic>
        <p:nvPicPr>
          <p:cNvPr id="5122" name="Picture 2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052736"/>
            <a:ext cx="795536" cy="795536"/>
          </a:xfrm>
          <a:prstGeom prst="rect">
            <a:avLst/>
          </a:prstGeom>
          <a:noFill/>
        </p:spPr>
      </p:pic>
      <p:pic>
        <p:nvPicPr>
          <p:cNvPr id="5123" name="Picture 3" descr="C:\Documents and Settings\lharris\Local Settings\Temporary Internet Files\Content.IE5\5EP91PUR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80928"/>
            <a:ext cx="651520" cy="651520"/>
          </a:xfrm>
          <a:prstGeom prst="rect">
            <a:avLst/>
          </a:prstGeom>
          <a:noFill/>
        </p:spPr>
      </p:pic>
      <p:pic>
        <p:nvPicPr>
          <p:cNvPr id="5125" name="Picture 5" descr="C:\Documents and Settings\lharris\Local Settings\Temporary Internet Files\Content.IE5\NP85WC2D\MC910227470[1]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764704"/>
            <a:ext cx="868762" cy="980728"/>
          </a:xfrm>
          <a:prstGeom prst="rect">
            <a:avLst/>
          </a:prstGeom>
          <a:noFill/>
        </p:spPr>
      </p:pic>
      <p:pic>
        <p:nvPicPr>
          <p:cNvPr id="5126" name="Picture 6" descr="C:\Documents and Settings\lharris\Local Settings\Temporary Internet Files\Content.IE5\CU2ZBTQ7\MC910227481[1]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356992"/>
            <a:ext cx="1007367" cy="930593"/>
          </a:xfrm>
          <a:prstGeom prst="rect">
            <a:avLst/>
          </a:prstGeom>
          <a:noFill/>
        </p:spPr>
      </p:pic>
      <p:pic>
        <p:nvPicPr>
          <p:cNvPr id="5127" name="Picture 7" descr="C:\Documents and Settings\lharris\Local Settings\Temporary Internet Files\Content.IE5\CU2ZBTQ7\MC910227481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941168"/>
            <a:ext cx="1295484" cy="1196752"/>
          </a:xfrm>
          <a:prstGeom prst="rect">
            <a:avLst/>
          </a:prstGeom>
          <a:noFill/>
        </p:spPr>
      </p:pic>
      <p:pic>
        <p:nvPicPr>
          <p:cNvPr id="5128" name="Picture 8" descr="C:\Documents and Settings\lharris\Local Settings\Temporary Internet Files\Content.IE5\NP85WC2D\MC90044131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5736" y="5626968"/>
            <a:ext cx="1231032" cy="1231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is a perfect P.E.E answer,</a:t>
            </a:r>
          </a:p>
          <a:p>
            <a:r>
              <a:rPr lang="en-GB" dirty="0" smtClean="0"/>
              <a:t>POINT</a:t>
            </a:r>
          </a:p>
          <a:p>
            <a:r>
              <a:rPr lang="en-GB" dirty="0" smtClean="0"/>
              <a:t>EVIDENCE</a:t>
            </a:r>
          </a:p>
          <a:p>
            <a:r>
              <a:rPr lang="en-GB" dirty="0" smtClean="0"/>
              <a:t>EXPLANATION</a:t>
            </a:r>
          </a:p>
          <a:p>
            <a:endParaRPr lang="en-GB" dirty="0"/>
          </a:p>
          <a:p>
            <a:r>
              <a:rPr lang="en-GB" dirty="0" smtClean="0"/>
              <a:t>Great stuff -  Miss Maheen is happy .......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856756"/>
            <a:ext cx="2699792" cy="375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Inspector Calls – Let’s make a point....</a:t>
            </a:r>
            <a:endParaRPr lang="en-GB" dirty="0"/>
          </a:p>
        </p:txBody>
      </p:sp>
      <p:pic>
        <p:nvPicPr>
          <p:cNvPr id="2050" name="Picture 2" descr="C:\Documents and Settings\lharris\Local Settings\Temporary Internet Files\Content.IE5\FYVT5H74\MC900436213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80312" y="0"/>
            <a:ext cx="1498413" cy="18285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2687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Inspector has an </a:t>
            </a:r>
            <a:r>
              <a:rPr lang="en-GB" sz="3600" dirty="0" smtClean="0">
                <a:solidFill>
                  <a:srgbClr val="FF0000"/>
                </a:solidFill>
              </a:rPr>
              <a:t>eerie</a:t>
            </a:r>
            <a:r>
              <a:rPr lang="en-GB" sz="3600" dirty="0" smtClean="0"/>
              <a:t> presence</a:t>
            </a:r>
            <a:r>
              <a:rPr lang="en-GB" sz="2800" dirty="0" smtClean="0"/>
              <a:t>. </a:t>
            </a:r>
            <a:r>
              <a:rPr lang="en-GB" sz="3600" dirty="0" smtClean="0"/>
              <a:t>He arrives at the </a:t>
            </a:r>
            <a:r>
              <a:rPr lang="en-GB" sz="3600" dirty="0" err="1" smtClean="0"/>
              <a:t>Birling</a:t>
            </a:r>
            <a:r>
              <a:rPr lang="en-GB" sz="3600" dirty="0" smtClean="0"/>
              <a:t> home and the mood changes instantly.</a:t>
            </a:r>
            <a:endParaRPr lang="en-GB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8024" y="1844824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16216" y="2636912"/>
            <a:ext cx="262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Mysteriously or uncannily  frightening or disturbing; weird ; ghostly.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33056"/>
            <a:ext cx="8820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Once again, </a:t>
            </a:r>
            <a:r>
              <a:rPr lang="en-GB" sz="3200" dirty="0" smtClean="0">
                <a:solidFill>
                  <a:srgbClr val="FF0000"/>
                </a:solidFill>
              </a:rPr>
              <a:t>this is a valid, ‘correct’ point </a:t>
            </a:r>
            <a:r>
              <a:rPr lang="en-GB" sz="3200" dirty="0" smtClean="0"/>
              <a:t>– he IS eerie, he IS weird – I agree with this, but, </a:t>
            </a:r>
            <a:r>
              <a:rPr lang="en-GB" sz="3200" dirty="0" smtClean="0">
                <a:solidFill>
                  <a:srgbClr val="FF0000"/>
                </a:solidFill>
              </a:rPr>
              <a:t>it is not worthy of marks. </a:t>
            </a:r>
            <a:r>
              <a:rPr lang="en-GB" sz="3200" dirty="0" smtClean="0"/>
              <a:t>It is ‘hanging in mid air,’ </a:t>
            </a:r>
            <a:r>
              <a:rPr lang="en-GB" sz="3200" dirty="0" smtClean="0">
                <a:solidFill>
                  <a:srgbClr val="FF0000"/>
                </a:solidFill>
              </a:rPr>
              <a:t>undeveloped</a:t>
            </a:r>
            <a:r>
              <a:rPr lang="en-GB" sz="3200" dirty="0" smtClean="0"/>
              <a:t> and a point that a year 7 pupil might make – You are better than that!</a:t>
            </a:r>
            <a:endParaRPr lang="en-GB" sz="3200" dirty="0"/>
          </a:p>
        </p:txBody>
      </p:sp>
      <p:pic>
        <p:nvPicPr>
          <p:cNvPr id="2051" name="Picture 3" descr="C:\Documents and Settings\lharris\Local Settings\Temporary Internet Files\Content.IE5\BLIT268A\MC910227470[1]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052736"/>
            <a:ext cx="1188104" cy="1341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develop the Point.....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Inspector has an eerie presence. He arrives at the </a:t>
            </a:r>
            <a:r>
              <a:rPr lang="en-GB" dirty="0" err="1" smtClean="0"/>
              <a:t>Birling</a:t>
            </a:r>
            <a:r>
              <a:rPr lang="en-GB" dirty="0" smtClean="0"/>
              <a:t> home, and the mood changes instantly. The “</a:t>
            </a:r>
            <a:r>
              <a:rPr lang="en-GB" dirty="0" smtClean="0">
                <a:solidFill>
                  <a:srgbClr val="FF0000"/>
                </a:solidFill>
              </a:rPr>
              <a:t>champagne sipping</a:t>
            </a:r>
            <a:r>
              <a:rPr lang="en-GB" dirty="0" smtClean="0"/>
              <a:t>” party mood vanishes. He is described as </a:t>
            </a:r>
            <a:r>
              <a:rPr lang="en-GB" dirty="0" smtClean="0">
                <a:solidFill>
                  <a:srgbClr val="FF0000"/>
                </a:solidFill>
              </a:rPr>
              <a:t>“creating an impression of massiveness, solidarity and purposefulness.”</a:t>
            </a:r>
            <a:r>
              <a:rPr lang="en-GB" dirty="0" smtClean="0"/>
              <a:t> He also repeats the phrase </a:t>
            </a:r>
            <a:r>
              <a:rPr lang="en-GB" dirty="0" smtClean="0">
                <a:solidFill>
                  <a:srgbClr val="FF0000"/>
                </a:solidFill>
              </a:rPr>
              <a:t>“I haven’t much time.” 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Documents and Settings\lharris\Local Settings\Temporary Internet Files\Content.IE5\BLIT268A\MC910227470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658876"/>
            <a:ext cx="576009" cy="650245"/>
          </a:xfrm>
          <a:prstGeom prst="rect">
            <a:avLst/>
          </a:prstGeom>
          <a:noFill/>
        </p:spPr>
      </p:pic>
      <p:pic>
        <p:nvPicPr>
          <p:cNvPr id="7172" name="Picture 4" descr="C:\Documents and Settings\lharris\Local Settings\Temporary Internet Files\Content.IE5\0C1UNVAB\MC910227481[1]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84984"/>
            <a:ext cx="1151383" cy="1063633"/>
          </a:xfrm>
          <a:prstGeom prst="rect">
            <a:avLst/>
          </a:prstGeom>
          <a:noFill/>
        </p:spPr>
      </p:pic>
      <p:pic>
        <p:nvPicPr>
          <p:cNvPr id="7173" name="Picture 5" descr="C:\Documents and Settings\lharris\Local Settings\Temporary Internet Files\Content.IE5\MX6GW12R\MC90044131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68760"/>
            <a:ext cx="1299592" cy="1299592"/>
          </a:xfrm>
          <a:prstGeom prst="rect">
            <a:avLst/>
          </a:prstGeom>
          <a:noFill/>
        </p:spPr>
      </p:pic>
      <p:pic>
        <p:nvPicPr>
          <p:cNvPr id="7174" name="Picture 6" descr="C:\Documents and Settings\lharris\Local Settings\Temporary Internet Files\Content.IE5\MX6GW12R\MC90044131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8144" y="3717032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GB" dirty="0" smtClean="0"/>
              <a:t>All the way.........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Inspector has an eerie presence. He arrives at the </a:t>
            </a:r>
            <a:r>
              <a:rPr lang="en-GB" dirty="0" err="1" smtClean="0"/>
              <a:t>Birling</a:t>
            </a:r>
            <a:r>
              <a:rPr lang="en-GB" dirty="0" smtClean="0"/>
              <a:t> home, and the mood changes instantly. The “</a:t>
            </a:r>
            <a:r>
              <a:rPr lang="en-GB" dirty="0" smtClean="0">
                <a:solidFill>
                  <a:srgbClr val="FF0000"/>
                </a:solidFill>
              </a:rPr>
              <a:t>champagne sipping</a:t>
            </a:r>
            <a:r>
              <a:rPr lang="en-GB" dirty="0" smtClean="0"/>
              <a:t>” party mood vanishes. He is described as </a:t>
            </a:r>
            <a:r>
              <a:rPr lang="en-GB" dirty="0" smtClean="0">
                <a:solidFill>
                  <a:srgbClr val="FF0000"/>
                </a:solidFill>
              </a:rPr>
              <a:t>“creating an impression of massiveness, solidarity and purposefulness.”</a:t>
            </a:r>
            <a:r>
              <a:rPr lang="en-GB" dirty="0" smtClean="0"/>
              <a:t> He also repeats the phrase </a:t>
            </a:r>
            <a:r>
              <a:rPr lang="en-GB" dirty="0" smtClean="0">
                <a:solidFill>
                  <a:srgbClr val="FF0000"/>
                </a:solidFill>
              </a:rPr>
              <a:t>“I haven’t much time.”  </a:t>
            </a:r>
          </a:p>
          <a:p>
            <a:pPr>
              <a:buNone/>
            </a:pPr>
            <a:r>
              <a:rPr lang="en-GB" dirty="0" smtClean="0"/>
              <a:t>The celebratory mood during the new engagement </a:t>
            </a:r>
            <a:r>
              <a:rPr lang="en-GB" dirty="0" smtClean="0">
                <a:solidFill>
                  <a:srgbClr val="FF0000"/>
                </a:solidFill>
              </a:rPr>
              <a:t>vanishes </a:t>
            </a:r>
            <a:r>
              <a:rPr lang="en-GB" dirty="0" smtClean="0"/>
              <a:t>with the “massive” arrival of The Inspector. The fact he repeats the phrase “I haven’t much time” </a:t>
            </a:r>
            <a:r>
              <a:rPr lang="en-GB" dirty="0" smtClean="0">
                <a:solidFill>
                  <a:srgbClr val="FF0000"/>
                </a:solidFill>
              </a:rPr>
              <a:t>adds to the eerie mood</a:t>
            </a:r>
            <a:r>
              <a:rPr lang="en-GB" dirty="0" smtClean="0"/>
              <a:t>, we wonder why he is on borrowed time, why does he need to stress this point?</a:t>
            </a:r>
            <a:endParaRPr lang="en-GB" dirty="0"/>
          </a:p>
        </p:txBody>
      </p:sp>
      <p:pic>
        <p:nvPicPr>
          <p:cNvPr id="8194" name="Picture 2" descr="C:\Documents and Settings\lharris\Local Settings\Temporary Internet Files\Content.IE5\MX6GW12R\MC9004413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1556792"/>
            <a:ext cx="2743200" cy="2743200"/>
          </a:xfrm>
          <a:prstGeom prst="rect">
            <a:avLst/>
          </a:prstGeom>
          <a:noFill/>
        </p:spPr>
      </p:pic>
      <p:pic>
        <p:nvPicPr>
          <p:cNvPr id="8195" name="Picture 3" descr="C:\Documents and Settings\lharris\Local Settings\Temporary Internet Files\Content.IE5\MX6GW12R\MC9004413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552" y="-315416"/>
            <a:ext cx="2743200" cy="2743200"/>
          </a:xfrm>
          <a:prstGeom prst="rect">
            <a:avLst/>
          </a:prstGeom>
          <a:noFill/>
        </p:spPr>
      </p:pic>
      <p:pic>
        <p:nvPicPr>
          <p:cNvPr id="8196" name="Picture 4" descr="C:\Documents and Settings\lharris\Local Settings\Temporary Internet Files\Content.IE5\MX6GW12R\MC9004413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365104"/>
            <a:ext cx="2743200" cy="2743200"/>
          </a:xfrm>
          <a:prstGeom prst="rect">
            <a:avLst/>
          </a:prstGeom>
          <a:noFill/>
        </p:spPr>
      </p:pic>
      <p:pic>
        <p:nvPicPr>
          <p:cNvPr id="8197" name="Picture 5" descr="C:\Documents and Settings\lharris\Local Settings\Temporary Internet Files\Content.IE5\CU2ZBTQ7\MC910227470[1]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0"/>
            <a:ext cx="1683939" cy="1900966"/>
          </a:xfrm>
          <a:prstGeom prst="rect">
            <a:avLst/>
          </a:prstGeom>
          <a:noFill/>
        </p:spPr>
      </p:pic>
      <p:pic>
        <p:nvPicPr>
          <p:cNvPr id="8198" name="Picture 6" descr="C:\Documents and Settings\lharris\Local Settings\Temporary Internet Files\Content.IE5\NP85WC2D\MC910227481[1]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916832"/>
            <a:ext cx="1901898" cy="1756950"/>
          </a:xfrm>
          <a:prstGeom prst="rect">
            <a:avLst/>
          </a:prstGeom>
          <a:noFill/>
        </p:spPr>
      </p:pic>
      <p:pic>
        <p:nvPicPr>
          <p:cNvPr id="8199" name="Picture 7" descr="C:\Documents and Settings\lharris\Local Settings\Temporary Internet Files\Content.IE5\NP85WC2D\MC910227481[1]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494683"/>
            <a:ext cx="1475791" cy="13633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27584" y="2420888"/>
            <a:ext cx="71287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PERFECT!!!!!!</a:t>
            </a:r>
            <a:endParaRPr lang="en-US" sz="9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896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P.E.E / SQuEx</vt:lpstr>
      <vt:lpstr>Of Mice And Men</vt:lpstr>
      <vt:lpstr>Time to develop you point...</vt:lpstr>
      <vt:lpstr>Let’s take it further......</vt:lpstr>
      <vt:lpstr>Let’s go ALL the way...........</vt:lpstr>
      <vt:lpstr>PowerPoint Presentation</vt:lpstr>
      <vt:lpstr>An Inspector Calls – Let’s make a point....</vt:lpstr>
      <vt:lpstr>Time to develop the Point.....</vt:lpstr>
      <vt:lpstr>All the way.........</vt:lpstr>
      <vt:lpstr>Over to you........</vt:lpstr>
      <vt:lpstr>Over to you .....</vt:lpstr>
      <vt:lpstr>SUCCESS!!!!!!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P.E.E / SQuEx / BURGER Points</dc:title>
  <dc:creator>lharris</dc:creator>
  <cp:lastModifiedBy>Snowber</cp:lastModifiedBy>
  <cp:revision>22</cp:revision>
  <dcterms:created xsi:type="dcterms:W3CDTF">2012-02-10T09:35:04Z</dcterms:created>
  <dcterms:modified xsi:type="dcterms:W3CDTF">2015-12-09T22:56:53Z</dcterms:modified>
</cp:coreProperties>
</file>